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6" r:id="rId3"/>
    <p:sldId id="374" r:id="rId4"/>
    <p:sldId id="375" r:id="rId5"/>
    <p:sldId id="376" r:id="rId6"/>
    <p:sldId id="436" r:id="rId7"/>
    <p:sldId id="437" r:id="rId8"/>
    <p:sldId id="441" r:id="rId9"/>
    <p:sldId id="442" r:id="rId10"/>
    <p:sldId id="453" r:id="rId11"/>
    <p:sldId id="455" r:id="rId12"/>
    <p:sldId id="445" r:id="rId13"/>
    <p:sldId id="447" r:id="rId14"/>
    <p:sldId id="448" r:id="rId15"/>
    <p:sldId id="449" r:id="rId16"/>
    <p:sldId id="450" r:id="rId17"/>
    <p:sldId id="451" r:id="rId18"/>
    <p:sldId id="452" r:id="rId19"/>
    <p:sldId id="456" r:id="rId20"/>
    <p:sldId id="457" r:id="rId21"/>
    <p:sldId id="462" r:id="rId22"/>
    <p:sldId id="461" r:id="rId23"/>
    <p:sldId id="460" r:id="rId24"/>
    <p:sldId id="458" r:id="rId25"/>
    <p:sldId id="463" r:id="rId26"/>
    <p:sldId id="459" r:id="rId27"/>
    <p:sldId id="464" r:id="rId28"/>
    <p:sldId id="465" r:id="rId29"/>
    <p:sldId id="466" r:id="rId30"/>
    <p:sldId id="467" r:id="rId31"/>
    <p:sldId id="468" r:id="rId32"/>
    <p:sldId id="438" r:id="rId33"/>
    <p:sldId id="439" r:id="rId34"/>
    <p:sldId id="440" r:id="rId35"/>
    <p:sldId id="288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1D53"/>
    <a:srgbClr val="7B6BAE"/>
    <a:srgbClr val="C60C30"/>
    <a:srgbClr val="FF2000"/>
    <a:srgbClr val="0D5EAF"/>
    <a:srgbClr val="232EA2"/>
    <a:srgbClr val="000000"/>
    <a:srgbClr val="1616FF"/>
    <a:srgbClr val="CEC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silis%20Stavrakas\Desktop\Levelised%20Cost%20of%20Saved%20Energ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41670668611745E-2"/>
          <c:y val="4.11599625818522E-2"/>
          <c:w val="0.88114446568747384"/>
          <c:h val="0.7739691737198582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C61D53"/>
              </a:solidFill>
              <a:ln w="25400" cmpd="sng">
                <a:solidFill>
                  <a:srgbClr val="C61D53"/>
                </a:solidFill>
              </a:ln>
              <a:effectLst/>
            </c:spPr>
          </c:marker>
          <c:dPt>
            <c:idx val="2"/>
            <c:marker>
              <c:symbol val="diamond"/>
              <c:size val="10"/>
              <c:spPr>
                <a:solidFill>
                  <a:srgbClr val="C61D53"/>
                </a:solidFill>
                <a:ln w="25400" cap="sq" cmpd="sng">
                  <a:solidFill>
                    <a:srgbClr val="C61D5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14A-4FC3-8259-7AD9F29BE142}"/>
              </c:ext>
            </c:extLst>
          </c:dPt>
          <c:xVal>
            <c:numRef>
              <c:f>Sheet1!$E$5:$E$7</c:f>
              <c:numCache>
                <c:formatCode>General</c:formatCode>
                <c:ptCount val="3"/>
                <c:pt idx="0">
                  <c:v>0.16300000000000001</c:v>
                </c:pt>
                <c:pt idx="1">
                  <c:v>0.155</c:v>
                </c:pt>
                <c:pt idx="2">
                  <c:v>0.122</c:v>
                </c:pt>
              </c:numCache>
            </c:numRef>
          </c:xVal>
          <c:yVal>
            <c:numRef>
              <c:f>Sheet1!$F$5:$F$7</c:f>
              <c:numCache>
                <c:formatCode>General</c:formatCode>
                <c:ptCount val="3"/>
                <c:pt idx="0">
                  <c:v>988.11</c:v>
                </c:pt>
                <c:pt idx="1">
                  <c:v>1038.3399999999999</c:v>
                </c:pt>
                <c:pt idx="2">
                  <c:v>1324.42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4A-4FC3-8259-7AD9F29BE142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Sheet1!$E$8:$E$10</c:f>
              <c:numCache>
                <c:formatCode>General</c:formatCode>
                <c:ptCount val="3"/>
              </c:numCache>
            </c:numRef>
          </c:xVal>
          <c:yVal>
            <c:numRef>
              <c:f>Sheet1!$F$8:$F$10</c:f>
              <c:numCache>
                <c:formatCode>General</c:formatCode>
                <c:ptCount val="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4A-4FC3-8259-7AD9F29BE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9865296"/>
        <c:axId val="609865624"/>
      </c:scatterChart>
      <c:valAx>
        <c:axId val="609865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Levelised Cost of Saved Energy (€/kWh)</a:t>
                </a:r>
              </a:p>
            </c:rich>
          </c:tx>
          <c:layout>
            <c:manualLayout>
              <c:xMode val="edge"/>
              <c:yMode val="edge"/>
              <c:x val="0.27396452313426295"/>
              <c:y val="0.907577174929841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865624"/>
        <c:crosses val="autoZero"/>
        <c:crossBetween val="midCat"/>
      </c:valAx>
      <c:valAx>
        <c:axId val="60986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Savings (kWh/yr)</a:t>
                </a:r>
                <a:endPara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7.30092882449562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865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F5A65-31AF-494A-BF9F-0E1A215A60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BA62-9A54-4E8C-B9E2-9723D602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B53AEC-F812-4035-934C-7B073F438030}"/>
              </a:ext>
            </a:extLst>
          </p:cNvPr>
          <p:cNvSpPr/>
          <p:nvPr userDrawn="1"/>
        </p:nvSpPr>
        <p:spPr>
          <a:xfrm>
            <a:off x="449568" y="424971"/>
            <a:ext cx="7960505" cy="50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i="1" dirty="0">
                <a:solidFill>
                  <a:srgbClr val="007A87">
                    <a:lumMod val="50000"/>
                  </a:srgbClr>
                </a:solidFill>
                <a:latin typeface="Trebuchet MS"/>
                <a:ea typeface="Times New Roman"/>
                <a:cs typeface="Tahoma"/>
              </a:rPr>
              <a:t>SENTINEL: Sustainable Energy Transitions Laboratory</a:t>
            </a:r>
            <a:endParaRPr lang="el-GR" sz="2400" i="1" dirty="0">
              <a:solidFill>
                <a:srgbClr val="007A87">
                  <a:lumMod val="50000"/>
                </a:srgbClr>
              </a:solidFill>
              <a:latin typeface="Frutiger LT Com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955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06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EB30EE7B-04E7-4A80-9FAC-ABB3AE1447F8}"/>
              </a:ext>
            </a:extLst>
          </p:cNvPr>
          <p:cNvCxnSpPr/>
          <p:nvPr userDrawn="1"/>
        </p:nvCxnSpPr>
        <p:spPr>
          <a:xfrm>
            <a:off x="460375" y="1207008"/>
            <a:ext cx="8223250" cy="0"/>
          </a:xfrm>
          <a:prstGeom prst="line">
            <a:avLst/>
          </a:prstGeom>
          <a:noFill/>
          <a:ln w="19050" cap="flat" cmpd="sng" algn="ctr">
            <a:solidFill>
              <a:srgbClr val="007A87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079546CF-8916-43E6-8974-6612A47C27FA}"/>
              </a:ext>
            </a:extLst>
          </p:cNvPr>
          <p:cNvCxnSpPr/>
          <p:nvPr userDrawn="1"/>
        </p:nvCxnSpPr>
        <p:spPr>
          <a:xfrm>
            <a:off x="460375" y="6165304"/>
            <a:ext cx="8223250" cy="0"/>
          </a:xfrm>
          <a:prstGeom prst="line">
            <a:avLst/>
          </a:prstGeom>
          <a:noFill/>
          <a:ln w="19050" cap="flat" cmpd="sng" algn="ctr">
            <a:solidFill>
              <a:srgbClr val="007A87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pic>
        <p:nvPicPr>
          <p:cNvPr id="9" name="Picture 8" descr="Figure_Flag of EU.png">
            <a:extLst>
              <a:ext uri="{FF2B5EF4-FFF2-40B4-BE49-F238E27FC236}">
                <a16:creationId xmlns:a16="http://schemas.microsoft.com/office/drawing/2014/main" id="{CD24350D-6663-448E-82D9-D8D0AFAB41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49460" y="6237312"/>
            <a:ext cx="844064" cy="582588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CD712ED7-721D-4218-AA92-FC492C2B90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43409"/>
            <a:ext cx="184641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gi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g"/><Relationship Id="rId5" Type="http://schemas.openxmlformats.org/officeDocument/2006/relationships/image" Target="../media/image52.png"/><Relationship Id="rId10" Type="http://schemas.openxmlformats.org/officeDocument/2006/relationships/image" Target="../media/image55.jpeg"/><Relationship Id="rId4" Type="http://schemas.openxmlformats.org/officeDocument/2006/relationships/image" Target="../media/image33.pn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27.jp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70.png"/><Relationship Id="rId7" Type="http://schemas.openxmlformats.org/officeDocument/2006/relationships/hyperlink" Target="http://www.linkedin.com/groups/12070918/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eeslab.unipi.gr/" TargetMode="External"/><Relationship Id="rId11" Type="http://schemas.openxmlformats.org/officeDocument/2006/relationships/image" Target="../media/image75.JPG"/><Relationship Id="rId5" Type="http://schemas.openxmlformats.org/officeDocument/2006/relationships/hyperlink" Target="mailto:teeslab@unipi.gr" TargetMode="External"/><Relationship Id="rId10" Type="http://schemas.openxmlformats.org/officeDocument/2006/relationships/image" Target="../media/image74.jpeg"/><Relationship Id="rId4" Type="http://schemas.openxmlformats.org/officeDocument/2006/relationships/image" Target="../media/image71.png"/><Relationship Id="rId9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flamos@unipi.gr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6.jpeg"/><Relationship Id="rId7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1984C02A-D1E4-447A-91E4-9ADE233A5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6" y="171383"/>
            <a:ext cx="3711934" cy="962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A70505-CE08-4857-976A-9C7E62B9CB7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/>
          <a:stretch/>
        </p:blipFill>
        <p:spPr>
          <a:xfrm>
            <a:off x="799045" y="4476779"/>
            <a:ext cx="7545886" cy="2381221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E0EA3EF-FA62-4B00-9F69-4802DB3B9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07" y="1317745"/>
            <a:ext cx="8720161" cy="124944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15295A"/>
                </a:solidFill>
                <a:latin typeface="+mn-lt"/>
              </a:rPr>
              <a:t>Future development of </a:t>
            </a:r>
            <a:r>
              <a:rPr lang="en-US" sz="3000" b="1" dirty="0">
                <a:solidFill>
                  <a:srgbClr val="15295A"/>
                </a:solidFill>
                <a:latin typeface="+mn-lt"/>
              </a:rPr>
              <a:t>the</a:t>
            </a:r>
            <a:r>
              <a:rPr lang="en-US" sz="2800" b="1" dirty="0">
                <a:solidFill>
                  <a:srgbClr val="15295A"/>
                </a:solidFill>
                <a:latin typeface="+mn-lt"/>
              </a:rPr>
              <a:t> European solar market towards decentralized renewable energy generation and storage: A cross-country comparative analysis</a:t>
            </a:r>
            <a:endParaRPr lang="en-US" sz="2800" dirty="0">
              <a:solidFill>
                <a:srgbClr val="15295A"/>
              </a:solidFill>
              <a:latin typeface="+mn-lt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3D62E4E-96A8-4755-BE9B-5B4ABC4EA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697" y="3429000"/>
            <a:ext cx="7158583" cy="1125469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ts val="550"/>
              </a:spcAft>
              <a:defRPr/>
            </a:pPr>
            <a:r>
              <a:rPr lang="en-US" sz="1800" i="1" dirty="0">
                <a:solidFill>
                  <a:srgbClr val="15295A"/>
                </a:solidFill>
                <a:latin typeface="Trebuchet MS" pitchFamily="34" charset="0"/>
              </a:rPr>
              <a:t>Technoeconomics of Energy Systems laboratory (TEESlab),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ts val="550"/>
              </a:spcAft>
              <a:defRPr/>
            </a:pPr>
            <a:r>
              <a:rPr lang="en-US" sz="1800" i="1" dirty="0">
                <a:solidFill>
                  <a:srgbClr val="15295A"/>
                </a:solidFill>
                <a:latin typeface="Trebuchet MS" pitchFamily="34" charset="0"/>
              </a:rPr>
              <a:t>Department of Industrial Management &amp; Technology,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ts val="550"/>
              </a:spcAft>
              <a:defRPr/>
            </a:pPr>
            <a:r>
              <a:rPr lang="en-US" sz="1800" i="1" dirty="0">
                <a:solidFill>
                  <a:srgbClr val="15295A"/>
                </a:solidFill>
                <a:latin typeface="Trebuchet MS" pitchFamily="34" charset="0"/>
              </a:rPr>
              <a:t>University of Piraeus (UNIPI)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70E5B0-1616-484A-B059-0F61991939F9}"/>
              </a:ext>
            </a:extLst>
          </p:cNvPr>
          <p:cNvSpPr/>
          <p:nvPr/>
        </p:nvSpPr>
        <p:spPr>
          <a:xfrm>
            <a:off x="2852606" y="2536448"/>
            <a:ext cx="34387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61D53"/>
                </a:solidFill>
                <a:latin typeface="Trebuchet MS" pitchFamily="34" charset="0"/>
              </a:rPr>
              <a:t>Vassilis Stavrakas</a:t>
            </a:r>
          </a:p>
          <a:p>
            <a:pPr algn="ctr"/>
            <a:r>
              <a:rPr lang="en-US" sz="2000" b="1" dirty="0">
                <a:solidFill>
                  <a:srgbClr val="C61D53"/>
                </a:solidFill>
                <a:latin typeface="Trebuchet MS" pitchFamily="34" charset="0"/>
              </a:rPr>
              <a:t>Research Associate</a:t>
            </a:r>
          </a:p>
        </p:txBody>
      </p:sp>
    </p:spTree>
    <p:extLst>
      <p:ext uri="{BB962C8B-B14F-4D97-AF65-F5344CB8AC3E}">
        <p14:creationId xmlns:p14="http://schemas.microsoft.com/office/powerpoint/2010/main" val="332826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72030"/>
            <a:ext cx="87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Case Studies – Policy background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A9016A-0986-4637-B87E-C2D4D82DC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1281788"/>
            <a:ext cx="1077730" cy="73052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96BEF5-B72F-41AE-8715-5DA22C72E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4676492"/>
            <a:ext cx="1076143" cy="717250"/>
          </a:xfrm>
          <a:prstGeom prst="rect">
            <a:avLst/>
          </a:prstGeom>
        </p:spPr>
      </p:pic>
      <p:pic>
        <p:nvPicPr>
          <p:cNvPr id="10" name="Picture 9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22D3B719-9F56-4C7D-BBCF-B7DE378EE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3245429"/>
            <a:ext cx="1075875" cy="7781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63D57-B9FB-427F-AA4C-54C1DAE46B90}"/>
              </a:ext>
            </a:extLst>
          </p:cNvPr>
          <p:cNvSpPr/>
          <p:nvPr/>
        </p:nvSpPr>
        <p:spPr>
          <a:xfrm>
            <a:off x="292963" y="2256004"/>
            <a:ext cx="7745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regulatory framework (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present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92364-35A2-49E4-BDCC-69D3B84BEC9D}"/>
              </a:ext>
            </a:extLst>
          </p:cNvPr>
          <p:cNvSpPr/>
          <p:nvPr/>
        </p:nvSpPr>
        <p:spPr>
          <a:xfrm>
            <a:off x="4063426" y="2041509"/>
            <a:ext cx="37584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Net-metering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 to support self-consumption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16E90-6973-469C-901B-F8843998BCBC}"/>
              </a:ext>
            </a:extLst>
          </p:cNvPr>
          <p:cNvSpPr/>
          <p:nvPr/>
        </p:nvSpPr>
        <p:spPr>
          <a:xfrm>
            <a:off x="1368838" y="1308571"/>
            <a:ext cx="774551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target: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 production (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MWp 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PV power installed)</a:t>
            </a:r>
          </a:p>
          <a:p>
            <a:endParaRPr lang="en-US" sz="500" dirty="0">
              <a:solidFill>
                <a:srgbClr val="1529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2050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target: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 system (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1,500 MWp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PV power installed)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56E4DE-4B9C-4B9B-8399-4520340D7CB3}"/>
              </a:ext>
            </a:extLst>
          </p:cNvPr>
          <p:cNvGrpSpPr/>
          <p:nvPr/>
        </p:nvGrpSpPr>
        <p:grpSpPr>
          <a:xfrm>
            <a:off x="7596335" y="2012311"/>
            <a:ext cx="647656" cy="649831"/>
            <a:chOff x="7505700" y="2143988"/>
            <a:chExt cx="1390650" cy="160293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AEFA24-0CCF-4A07-90A4-BAD7C263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700" y="2699171"/>
              <a:ext cx="1047750" cy="10477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C19D7AB-0984-4E45-B6C0-1C23B1DF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502" y="2143988"/>
              <a:ext cx="1064848" cy="967958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654CCFC-7A0E-4295-BF70-F40099BA07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76" y="2499485"/>
            <a:ext cx="647657" cy="6498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2E1398-5EF5-4105-A9F0-015E8E907A90}"/>
              </a:ext>
            </a:extLst>
          </p:cNvPr>
          <p:cNvSpPr/>
          <p:nvPr/>
        </p:nvSpPr>
        <p:spPr>
          <a:xfrm>
            <a:off x="1368838" y="4789906"/>
            <a:ext cx="656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target:</a:t>
            </a:r>
            <a:r>
              <a:rPr lang="en-US" dirty="0"/>
              <a:t>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6,900 MWp 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PV power installed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8E6791-4633-4E00-9021-DB305FDBA6A6}"/>
              </a:ext>
            </a:extLst>
          </p:cNvPr>
          <p:cNvSpPr/>
          <p:nvPr/>
        </p:nvSpPr>
        <p:spPr>
          <a:xfrm>
            <a:off x="292963" y="5437137"/>
            <a:ext cx="7745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regulatory framework (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present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2257FB-8926-4822-B24F-8BA5F055DDD9}"/>
              </a:ext>
            </a:extLst>
          </p:cNvPr>
          <p:cNvSpPr/>
          <p:nvPr/>
        </p:nvSpPr>
        <p:spPr>
          <a:xfrm>
            <a:off x="4063426" y="5257656"/>
            <a:ext cx="37584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Net-metering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 to support self-consumption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48CE09-0C61-4BB9-9541-FE5B05C7F627}"/>
              </a:ext>
            </a:extLst>
          </p:cNvPr>
          <p:cNvGrpSpPr/>
          <p:nvPr/>
        </p:nvGrpSpPr>
        <p:grpSpPr>
          <a:xfrm>
            <a:off x="7520469" y="5046696"/>
            <a:ext cx="647656" cy="649831"/>
            <a:chOff x="7505700" y="2143988"/>
            <a:chExt cx="1390650" cy="160293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B94899D-D2AD-40AF-ABF5-3E9A678C8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700" y="2699171"/>
              <a:ext cx="1047750" cy="10477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4A506A4-0B70-4437-B4BB-CC8511917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502" y="2143988"/>
              <a:ext cx="1064848" cy="967958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F7ADEEC-A970-46DE-B9AE-E6B97709D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2"/>
          <a:stretch/>
        </p:blipFill>
        <p:spPr>
          <a:xfrm>
            <a:off x="8384777" y="5555997"/>
            <a:ext cx="647657" cy="54916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A42735E-6D3E-40E3-BD1C-71BAE631330F}"/>
              </a:ext>
            </a:extLst>
          </p:cNvPr>
          <p:cNvSpPr/>
          <p:nvPr/>
        </p:nvSpPr>
        <p:spPr>
          <a:xfrm>
            <a:off x="1368838" y="3150591"/>
            <a:ext cx="7571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target: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GWp 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PV power installed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CBB29C-B2C7-437B-BC88-16371478A28A}"/>
              </a:ext>
            </a:extLst>
          </p:cNvPr>
          <p:cNvSpPr/>
          <p:nvPr/>
        </p:nvSpPr>
        <p:spPr>
          <a:xfrm>
            <a:off x="1368838" y="3837370"/>
            <a:ext cx="164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installations</a:t>
            </a:r>
            <a:endParaRPr lang="en-US" dirty="0">
              <a:solidFill>
                <a:srgbClr val="1529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D0349F4-EE5B-4F97-84AC-25A6AF66EDB9}"/>
              </a:ext>
            </a:extLst>
          </p:cNvPr>
          <p:cNvCxnSpPr>
            <a:cxnSpLocks/>
            <a:stCxn id="34" idx="3"/>
            <a:endCxn id="41" idx="1"/>
          </p:cNvCxnSpPr>
          <p:nvPr/>
        </p:nvCxnSpPr>
        <p:spPr>
          <a:xfrm flipV="1">
            <a:off x="3017687" y="3785143"/>
            <a:ext cx="503246" cy="236893"/>
          </a:xfrm>
          <a:prstGeom prst="straightConnector1">
            <a:avLst/>
          </a:prstGeom>
          <a:ln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A0F8E2-5476-4601-A856-4C483EEF1E66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3017687" y="4022036"/>
            <a:ext cx="503246" cy="159343"/>
          </a:xfrm>
          <a:prstGeom prst="straightConnector1">
            <a:avLst/>
          </a:prstGeom>
          <a:ln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3DA292A-7CFD-44F6-82E5-1A4E92A2DE9D}"/>
              </a:ext>
            </a:extLst>
          </p:cNvPr>
          <p:cNvSpPr/>
          <p:nvPr/>
        </p:nvSpPr>
        <p:spPr>
          <a:xfrm>
            <a:off x="3520933" y="3600477"/>
            <a:ext cx="569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Model: </a:t>
            </a:r>
            <a:r>
              <a:rPr lang="en-US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FiTs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possibility of self-consumption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97DDA5-5550-473D-8237-46DF1D8E5446}"/>
              </a:ext>
            </a:extLst>
          </p:cNvPr>
          <p:cNvSpPr/>
          <p:nvPr/>
        </p:nvSpPr>
        <p:spPr>
          <a:xfrm>
            <a:off x="3520933" y="4019340"/>
            <a:ext cx="562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Model: </a:t>
            </a:r>
            <a:r>
              <a:rPr lang="en-US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Self-consumption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investment grant &amp; 		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FiTs for excess electricity fed into the grid</a:t>
            </a:r>
          </a:p>
        </p:txBody>
      </p:sp>
    </p:spTree>
    <p:extLst>
      <p:ext uri="{BB962C8B-B14F-4D97-AF65-F5344CB8AC3E}">
        <p14:creationId xmlns:p14="http://schemas.microsoft.com/office/powerpoint/2010/main" val="300995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72030"/>
            <a:ext cx="87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Case Studies – Scenario analysis (1/4)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8CD0F96-F43D-48AD-9945-554BE9C41A3C}"/>
              </a:ext>
            </a:extLst>
          </p:cNvPr>
          <p:cNvSpPr txBox="1">
            <a:spLocks/>
          </p:cNvSpPr>
          <p:nvPr/>
        </p:nvSpPr>
        <p:spPr>
          <a:xfrm>
            <a:off x="551761" y="1358468"/>
            <a:ext cx="4294101" cy="43026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0"/>
              </a:spcBef>
              <a:spcAft>
                <a:spcPts val="550"/>
              </a:spcAft>
              <a:buFont typeface="Arial" charset="0"/>
              <a:defRPr sz="1600" kern="1200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6286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438275" indent="-276225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ts val="3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en-US" sz="2400" b="1" dirty="0">
                <a:solidFill>
                  <a:srgbClr val="15295A"/>
                </a:solidFill>
              </a:rPr>
              <a:t>Business-As-Usual (“SC1”)</a:t>
            </a:r>
          </a:p>
        </p:txBody>
      </p:sp>
      <p:pic>
        <p:nvPicPr>
          <p:cNvPr id="30" name="Graphic 52" descr="Family with two children">
            <a:extLst>
              <a:ext uri="{FF2B5EF4-FFF2-40B4-BE49-F238E27FC236}">
                <a16:creationId xmlns:a16="http://schemas.microsoft.com/office/drawing/2014/main" id="{184B48EB-99EA-4B6C-89E2-F176B8E525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462" y="2954519"/>
            <a:ext cx="2445369" cy="249428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6F9D30-CE62-4ACB-A395-A53FE51324E5}"/>
              </a:ext>
            </a:extLst>
          </p:cNvPr>
          <p:cNvCxnSpPr>
            <a:cxnSpLocks/>
          </p:cNvCxnSpPr>
          <p:nvPr/>
        </p:nvCxnSpPr>
        <p:spPr>
          <a:xfrm flipH="1">
            <a:off x="889861" y="2565581"/>
            <a:ext cx="1237736" cy="708225"/>
          </a:xfrm>
          <a:prstGeom prst="straightConnector1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A9E671-875C-44DB-B96D-DB9A3774E184}"/>
              </a:ext>
            </a:extLst>
          </p:cNvPr>
          <p:cNvCxnSpPr>
            <a:cxnSpLocks/>
          </p:cNvCxnSpPr>
          <p:nvPr/>
        </p:nvCxnSpPr>
        <p:spPr>
          <a:xfrm>
            <a:off x="2127597" y="2564655"/>
            <a:ext cx="1267378" cy="709151"/>
          </a:xfrm>
          <a:prstGeom prst="straightConnector1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597F0D-332A-4E6F-BB03-CA8426319FD0}"/>
              </a:ext>
            </a:extLst>
          </p:cNvPr>
          <p:cNvCxnSpPr>
            <a:cxnSpLocks/>
          </p:cNvCxnSpPr>
          <p:nvPr/>
        </p:nvCxnSpPr>
        <p:spPr>
          <a:xfrm flipH="1">
            <a:off x="915557" y="3738359"/>
            <a:ext cx="11316" cy="1329903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CC9247-CDC0-4135-A0AC-EA2FB6A8656E}"/>
              </a:ext>
            </a:extLst>
          </p:cNvPr>
          <p:cNvCxnSpPr>
            <a:cxnSpLocks/>
          </p:cNvCxnSpPr>
          <p:nvPr/>
        </p:nvCxnSpPr>
        <p:spPr>
          <a:xfrm>
            <a:off x="3389019" y="3738359"/>
            <a:ext cx="0" cy="1329903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A24CC6-48C3-46D3-8FD9-1A2AE73AC843}"/>
              </a:ext>
            </a:extLst>
          </p:cNvPr>
          <p:cNvCxnSpPr>
            <a:cxnSpLocks/>
          </p:cNvCxnSpPr>
          <p:nvPr/>
        </p:nvCxnSpPr>
        <p:spPr>
          <a:xfrm>
            <a:off x="917989" y="5068262"/>
            <a:ext cx="2471030" cy="0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EB02588-71DD-4FFE-8732-1C3D3C3685F4}"/>
              </a:ext>
            </a:extLst>
          </p:cNvPr>
          <p:cNvSpPr/>
          <p:nvPr/>
        </p:nvSpPr>
        <p:spPr>
          <a:xfrm>
            <a:off x="168706" y="3283527"/>
            <a:ext cx="1436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School-aged child </a:t>
            </a:r>
          </a:p>
          <a:p>
            <a:pPr algn="ctr"/>
            <a:r>
              <a:rPr lang="en-US" sz="12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(6-11 years old)</a:t>
            </a:r>
            <a:endParaRPr lang="en-US" sz="1200" dirty="0">
              <a:solidFill>
                <a:srgbClr val="C61D53"/>
              </a:solidFill>
            </a:endParaRPr>
          </a:p>
        </p:txBody>
      </p:sp>
      <p:pic>
        <p:nvPicPr>
          <p:cNvPr id="38" name="Graphic 55" descr="Sun">
            <a:extLst>
              <a:ext uri="{FF2B5EF4-FFF2-40B4-BE49-F238E27FC236}">
                <a16:creationId xmlns:a16="http://schemas.microsoft.com/office/drawing/2014/main" id="{7AA28CFD-289C-4121-B1DC-147C4A76428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5943" y="2267783"/>
            <a:ext cx="452777" cy="454383"/>
          </a:xfrm>
          <a:prstGeom prst="rect">
            <a:avLst/>
          </a:prstGeom>
        </p:spPr>
      </p:pic>
      <p:pic>
        <p:nvPicPr>
          <p:cNvPr id="39" name="Graphic 56" descr="Moon and stars">
            <a:extLst>
              <a:ext uri="{FF2B5EF4-FFF2-40B4-BE49-F238E27FC236}">
                <a16:creationId xmlns:a16="http://schemas.microsoft.com/office/drawing/2014/main" id="{1D36D01F-D4EE-4662-A2CB-A043A1C30ED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 flipH="1">
            <a:off x="1392110" y="2229306"/>
            <a:ext cx="483299" cy="482374"/>
          </a:xfrm>
          <a:prstGeom prst="rect">
            <a:avLst/>
          </a:prstGeom>
        </p:spPr>
      </p:pic>
      <p:pic>
        <p:nvPicPr>
          <p:cNvPr id="40" name="Graphic 58" descr="Thermometer">
            <a:extLst>
              <a:ext uri="{FF2B5EF4-FFF2-40B4-BE49-F238E27FC236}">
                <a16:creationId xmlns:a16="http://schemas.microsoft.com/office/drawing/2014/main" id="{9B9AF3DF-5AEE-4B76-BEE5-DC5B97E2D54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2114" y="2731721"/>
            <a:ext cx="519545" cy="461665"/>
          </a:xfrm>
          <a:prstGeom prst="rect">
            <a:avLst/>
          </a:prstGeom>
        </p:spPr>
      </p:pic>
      <p:pic>
        <p:nvPicPr>
          <p:cNvPr id="41" name="Graphic 59" descr="Snowflake">
            <a:extLst>
              <a:ext uri="{FF2B5EF4-FFF2-40B4-BE49-F238E27FC236}">
                <a16:creationId xmlns:a16="http://schemas.microsoft.com/office/drawing/2014/main" id="{8AE2A228-0EC3-42AC-BB83-F9E67DB3CC4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4274" y="2668506"/>
            <a:ext cx="482375" cy="4833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C39AF0F-80EF-4BC6-A4C0-63230B78ABE8}"/>
              </a:ext>
            </a:extLst>
          </p:cNvPr>
          <p:cNvSpPr/>
          <p:nvPr/>
        </p:nvSpPr>
        <p:spPr>
          <a:xfrm>
            <a:off x="340956" y="5164292"/>
            <a:ext cx="3573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Nuclear (conjugal) family: </a:t>
            </a:r>
          </a:p>
          <a:p>
            <a:pPr algn="ctr"/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working parents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n-US" sz="2000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endParaRPr lang="en-US" sz="2000" b="1" dirty="0">
              <a:solidFill>
                <a:srgbClr val="C61D53"/>
              </a:solidFill>
            </a:endParaRPr>
          </a:p>
        </p:txBody>
      </p:sp>
      <p:pic>
        <p:nvPicPr>
          <p:cNvPr id="51" name="Picture 5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E9F9505-6691-4559-82B0-41A7E24DF4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96" y="1274174"/>
            <a:ext cx="2685127" cy="1933291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CA3B771-AE45-412B-8102-87FC8FFF8363}"/>
              </a:ext>
            </a:extLst>
          </p:cNvPr>
          <p:cNvSpPr/>
          <p:nvPr/>
        </p:nvSpPr>
        <p:spPr>
          <a:xfrm>
            <a:off x="2774196" y="3273806"/>
            <a:ext cx="124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Adolescent</a:t>
            </a:r>
          </a:p>
          <a:p>
            <a:pPr algn="ctr"/>
            <a:r>
              <a:rPr lang="en-US" sz="12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(12-18 years old)</a:t>
            </a:r>
            <a:endParaRPr lang="en-US" sz="1200" dirty="0">
              <a:solidFill>
                <a:srgbClr val="C61D53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D6F8CC7-5C35-4881-B4DE-48AB23EE8468}"/>
              </a:ext>
            </a:extLst>
          </p:cNvPr>
          <p:cNvGrpSpPr/>
          <p:nvPr/>
        </p:nvGrpSpPr>
        <p:grpSpPr>
          <a:xfrm>
            <a:off x="4271713" y="2712143"/>
            <a:ext cx="3482724" cy="3343869"/>
            <a:chOff x="4774118" y="2891000"/>
            <a:chExt cx="3482724" cy="3343869"/>
          </a:xfrm>
        </p:grpSpPr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613B9035-117D-4D70-A524-7B6CCA3002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5" t="47406" r="26624" b="1828"/>
            <a:stretch/>
          </p:blipFill>
          <p:spPr bwMode="auto">
            <a:xfrm>
              <a:off x="4774118" y="3044133"/>
              <a:ext cx="3482724" cy="301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2C063E9-3144-4B51-802B-9E2E9047A22C}"/>
                </a:ext>
              </a:extLst>
            </p:cNvPr>
            <p:cNvSpPr/>
            <p:nvPr/>
          </p:nvSpPr>
          <p:spPr>
            <a:xfrm>
              <a:off x="4954585" y="4136609"/>
              <a:ext cx="9488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Paris</a:t>
              </a:r>
              <a:endParaRPr lang="en-US" sz="24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92308E4-03DB-44A7-95F5-49CECD67EFEA}"/>
                </a:ext>
              </a:extLst>
            </p:cNvPr>
            <p:cNvSpPr/>
            <p:nvPr/>
          </p:nvSpPr>
          <p:spPr>
            <a:xfrm>
              <a:off x="6265971" y="2891000"/>
              <a:ext cx="18363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Copenhagen</a:t>
              </a:r>
              <a:endParaRPr lang="en-US" sz="24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AE9A602-CC74-4548-B208-932302FDF832}"/>
                </a:ext>
              </a:extLst>
            </p:cNvPr>
            <p:cNvSpPr/>
            <p:nvPr/>
          </p:nvSpPr>
          <p:spPr>
            <a:xfrm>
              <a:off x="6612921" y="5773204"/>
              <a:ext cx="1172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Athens</a:t>
              </a:r>
              <a:endParaRPr lang="en-US" sz="2000" dirty="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4FADCD5-704A-4EDE-80BB-A0DF2196FEA2}"/>
              </a:ext>
            </a:extLst>
          </p:cNvPr>
          <p:cNvSpPr/>
          <p:nvPr/>
        </p:nvSpPr>
        <p:spPr>
          <a:xfrm>
            <a:off x="4010914" y="1749227"/>
            <a:ext cx="3113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B834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Weather</a:t>
            </a:r>
            <a:r>
              <a:rPr lang="en-US" sz="2800" b="1" dirty="0">
                <a:solidFill>
                  <a:srgbClr val="007EB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9974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62946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72030"/>
            <a:ext cx="87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Case Studies – Scenario analysis (2/4)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8CD0F96-F43D-48AD-9945-554BE9C41A3C}"/>
              </a:ext>
            </a:extLst>
          </p:cNvPr>
          <p:cNvSpPr txBox="1">
            <a:spLocks/>
          </p:cNvSpPr>
          <p:nvPr/>
        </p:nvSpPr>
        <p:spPr>
          <a:xfrm>
            <a:off x="551761" y="1358468"/>
            <a:ext cx="4294101" cy="43026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0"/>
              </a:spcBef>
              <a:spcAft>
                <a:spcPts val="550"/>
              </a:spcAft>
              <a:buFont typeface="Arial" charset="0"/>
              <a:defRPr sz="1600" kern="1200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6286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438275" indent="-276225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ts val="3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en-US" sz="2400" b="1" dirty="0">
                <a:solidFill>
                  <a:srgbClr val="15295A"/>
                </a:solidFill>
              </a:rPr>
              <a:t>Business-As-Usual (“SC1”)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7E6951-FC46-4EEE-83AA-CBA01667341B}"/>
              </a:ext>
            </a:extLst>
          </p:cNvPr>
          <p:cNvGrpSpPr/>
          <p:nvPr/>
        </p:nvGrpSpPr>
        <p:grpSpPr>
          <a:xfrm>
            <a:off x="292963" y="2509349"/>
            <a:ext cx="2607737" cy="3002163"/>
            <a:chOff x="5589672" y="1440482"/>
            <a:chExt cx="2607737" cy="30021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AA52C5-EF15-4C12-8171-74B453A17C3A}"/>
                </a:ext>
              </a:extLst>
            </p:cNvPr>
            <p:cNvGrpSpPr/>
            <p:nvPr/>
          </p:nvGrpSpPr>
          <p:grpSpPr>
            <a:xfrm>
              <a:off x="5589672" y="2152430"/>
              <a:ext cx="2607737" cy="2290215"/>
              <a:chOff x="3487892" y="2813218"/>
              <a:chExt cx="2607737" cy="2290215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50C0520B-9C0E-4CBB-9A44-002D255661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162" y="2813218"/>
                <a:ext cx="1903203" cy="1426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D4EFEAB-84F1-4A6A-BAA6-0F89B23A5EAD}"/>
                  </a:ext>
                </a:extLst>
              </p:cNvPr>
              <p:cNvSpPr/>
              <p:nvPr/>
            </p:nvSpPr>
            <p:spPr>
              <a:xfrm>
                <a:off x="3487892" y="4210881"/>
                <a:ext cx="260773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Single Family House</a:t>
                </a:r>
              </a:p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Trebuchet MS" panose="020B0603020202020204" pitchFamily="34" charset="0"/>
                  </a:rPr>
                  <a:t>2007 -2010</a:t>
                </a:r>
              </a:p>
              <a:p>
                <a:pPr algn="ctr"/>
                <a:endParaRPr lang="en-US" sz="200" b="1" dirty="0">
                  <a:solidFill>
                    <a:schemeClr val="accent1"/>
                  </a:solidFill>
                  <a:latin typeface="Trebuchet MS" panose="020B0603020202020204" pitchFamily="34" charset="0"/>
                </a:endParaRPr>
              </a:p>
              <a:p>
                <a:pPr algn="ctr"/>
                <a:r>
                  <a:rPr lang="en-US" sz="1400" dirty="0">
                    <a:solidFill>
                      <a:srgbClr val="C61D53"/>
                    </a:solidFill>
                    <a:latin typeface="Trebuchet MS" panose="020B0603020202020204" pitchFamily="34" charset="0"/>
                  </a:rPr>
                  <a:t>Reference Floor Area: 145 m</a:t>
                </a:r>
                <a:r>
                  <a:rPr lang="en-US" sz="1400" baseline="30000" dirty="0">
                    <a:solidFill>
                      <a:srgbClr val="C61D53"/>
                    </a:solidFill>
                    <a:latin typeface="Trebuchet MS" panose="020B0603020202020204" pitchFamily="34" charset="0"/>
                  </a:rPr>
                  <a:t>2</a:t>
                </a:r>
                <a:endParaRPr lang="el-GR" sz="1400" baseline="30000" dirty="0">
                  <a:solidFill>
                    <a:srgbClr val="C61D53"/>
                  </a:solidFill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44" name="Picture 4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8452922-2CE8-4CB7-938A-D491CCC47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778" y="1440482"/>
              <a:ext cx="953523" cy="64633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9912F5-F6B0-430B-881B-07B1FDA6FC23}"/>
              </a:ext>
            </a:extLst>
          </p:cNvPr>
          <p:cNvGrpSpPr/>
          <p:nvPr/>
        </p:nvGrpSpPr>
        <p:grpSpPr>
          <a:xfrm>
            <a:off x="3268131" y="2629361"/>
            <a:ext cx="2607737" cy="3201828"/>
            <a:chOff x="3083152" y="2228844"/>
            <a:chExt cx="2607737" cy="3201828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CF8E28A6-5C36-478E-8AEB-919F8F555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421" y="3015998"/>
              <a:ext cx="1903202" cy="152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A picture containing screenshot, drawing&#10;&#10;Description automatically generated">
              <a:extLst>
                <a:ext uri="{FF2B5EF4-FFF2-40B4-BE49-F238E27FC236}">
                  <a16:creationId xmlns:a16="http://schemas.microsoft.com/office/drawing/2014/main" id="{9431076D-FEC5-4D34-B264-5ABCC230E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084" y="2228844"/>
              <a:ext cx="1075875" cy="71725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2E05CB-F4DA-4B56-B24E-3B2B09A1D763}"/>
                </a:ext>
              </a:extLst>
            </p:cNvPr>
            <p:cNvSpPr/>
            <p:nvPr/>
          </p:nvSpPr>
          <p:spPr>
            <a:xfrm>
              <a:off x="3083152" y="4538120"/>
              <a:ext cx="260773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Trebuchet MS" panose="020B0603020202020204" pitchFamily="34" charset="0"/>
                </a:rPr>
                <a:t>Single Family House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  <a:latin typeface="Trebuchet MS" panose="020B0603020202020204" pitchFamily="34" charset="0"/>
                </a:rPr>
                <a:t>2006 -2012</a:t>
              </a:r>
            </a:p>
            <a:p>
              <a:pPr algn="ctr"/>
              <a:endParaRPr lang="en-US" sz="200" b="1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en-US" sz="1400" dirty="0">
                  <a:solidFill>
                    <a:srgbClr val="C61D53"/>
                  </a:solidFill>
                  <a:latin typeface="Trebuchet MS" panose="020B0603020202020204" pitchFamily="34" charset="0"/>
                </a:rPr>
                <a:t>Reference Floor Area: 105 m</a:t>
              </a:r>
              <a:r>
                <a:rPr lang="en-US" sz="1400" baseline="30000" dirty="0">
                  <a:solidFill>
                    <a:srgbClr val="C61D53"/>
                  </a:solidFill>
                  <a:latin typeface="Trebuchet MS" panose="020B0603020202020204" pitchFamily="34" charset="0"/>
                </a:rPr>
                <a:t>2</a:t>
              </a:r>
              <a:endParaRPr lang="el-GR" sz="1400" baseline="30000" dirty="0">
                <a:solidFill>
                  <a:srgbClr val="C61D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CC2972-A0A1-4529-A1A5-21CD81F3D3F3}"/>
              </a:ext>
            </a:extLst>
          </p:cNvPr>
          <p:cNvGrpSpPr/>
          <p:nvPr/>
        </p:nvGrpSpPr>
        <p:grpSpPr>
          <a:xfrm>
            <a:off x="6424697" y="2987986"/>
            <a:ext cx="2607737" cy="3196122"/>
            <a:chOff x="192017" y="2234550"/>
            <a:chExt cx="2607737" cy="3196122"/>
          </a:xfrm>
        </p:grpSpPr>
        <p:pic>
          <p:nvPicPr>
            <p:cNvPr id="3075" name="Picture 3">
              <a:extLst>
                <a:ext uri="{FF2B5EF4-FFF2-40B4-BE49-F238E27FC236}">
                  <a16:creationId xmlns:a16="http://schemas.microsoft.com/office/drawing/2014/main" id="{F3A86E8B-2A01-4067-A3A5-AD580C678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85" y="3063873"/>
              <a:ext cx="1903203" cy="1426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3277E85-A332-4C03-94DD-3B2515F3E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57" y="2234550"/>
              <a:ext cx="1076143" cy="71725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811C26-A661-41A3-BF97-140156FDDE32}"/>
                </a:ext>
              </a:extLst>
            </p:cNvPr>
            <p:cNvSpPr/>
            <p:nvPr/>
          </p:nvSpPr>
          <p:spPr>
            <a:xfrm>
              <a:off x="192017" y="4538120"/>
              <a:ext cx="260773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Trebuchet MS" panose="020B0603020202020204" pitchFamily="34" charset="0"/>
                </a:rPr>
                <a:t>Single Family House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  <a:latin typeface="Trebuchet MS" panose="020B0603020202020204" pitchFamily="34" charset="0"/>
                </a:rPr>
                <a:t>2001 -2010</a:t>
              </a:r>
            </a:p>
            <a:p>
              <a:pPr algn="ctr"/>
              <a:endParaRPr lang="en-US" sz="200" b="1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en-US" sz="1400" dirty="0">
                  <a:solidFill>
                    <a:srgbClr val="C61D53"/>
                  </a:solidFill>
                  <a:latin typeface="Trebuchet MS" panose="020B0603020202020204" pitchFamily="34" charset="0"/>
                </a:rPr>
                <a:t>Reference Floor Area: 115 m</a:t>
              </a:r>
              <a:r>
                <a:rPr lang="en-US" sz="1400" baseline="30000" dirty="0">
                  <a:solidFill>
                    <a:srgbClr val="C61D53"/>
                  </a:solidFill>
                  <a:latin typeface="Trebuchet MS" panose="020B0603020202020204" pitchFamily="34" charset="0"/>
                </a:rPr>
                <a:t>2</a:t>
              </a:r>
              <a:endParaRPr lang="el-GR" sz="1400" baseline="30000" dirty="0">
                <a:solidFill>
                  <a:srgbClr val="C61D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3BC24E-705D-40B3-932F-121C3A09F177}"/>
              </a:ext>
            </a:extLst>
          </p:cNvPr>
          <p:cNvGrpSpPr/>
          <p:nvPr/>
        </p:nvGrpSpPr>
        <p:grpSpPr>
          <a:xfrm>
            <a:off x="5534717" y="1325118"/>
            <a:ext cx="4334924" cy="1684000"/>
            <a:chOff x="5631934" y="1256856"/>
            <a:chExt cx="4334924" cy="1684000"/>
          </a:xfrm>
        </p:grpSpPr>
        <p:pic>
          <p:nvPicPr>
            <p:cNvPr id="49" name="Picture 4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32EA8365-76C9-4E41-8D31-B3247B5BA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59" b="19416"/>
            <a:stretch/>
          </p:blipFill>
          <p:spPr>
            <a:xfrm>
              <a:off x="5631934" y="1265810"/>
              <a:ext cx="1359452" cy="949434"/>
            </a:xfrm>
            <a:prstGeom prst="rect">
              <a:avLst/>
            </a:prstGeom>
            <a:effectLst/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4885B5C-8282-4286-AE11-48D10D0E2E92}"/>
                </a:ext>
              </a:extLst>
            </p:cNvPr>
            <p:cNvGrpSpPr/>
            <p:nvPr/>
          </p:nvGrpSpPr>
          <p:grpSpPr>
            <a:xfrm>
              <a:off x="5875868" y="1256856"/>
              <a:ext cx="4090990" cy="1684000"/>
              <a:chOff x="5939608" y="681975"/>
              <a:chExt cx="4090990" cy="1684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CD5C22C-88E0-47E0-9E4F-78EB34EDB00C}"/>
                  </a:ext>
                </a:extLst>
              </p:cNvPr>
              <p:cNvSpPr/>
              <p:nvPr/>
            </p:nvSpPr>
            <p:spPr>
              <a:xfrm>
                <a:off x="5939608" y="1165646"/>
                <a:ext cx="409099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C61D5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TABULA </a:t>
                </a:r>
              </a:p>
              <a:p>
                <a:pPr algn="ctr"/>
                <a:r>
                  <a:rPr lang="en-US" sz="3600" b="1" dirty="0">
                    <a:solidFill>
                      <a:srgbClr val="15295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webtool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2B71E58-5B0C-4CB9-8610-A2382D019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2136" y="681975"/>
                <a:ext cx="885933" cy="564801"/>
              </a:xfrm>
              <a:prstGeom prst="rect">
                <a:avLst/>
              </a:prstGeom>
            </p:spPr>
          </p:pic>
        </p:grp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3BCBEB5C-F077-439A-BD03-6E1545E823B2}"/>
              </a:ext>
            </a:extLst>
          </p:cNvPr>
          <p:cNvSpPr/>
          <p:nvPr/>
        </p:nvSpPr>
        <p:spPr>
          <a:xfrm>
            <a:off x="2249832" y="1764141"/>
            <a:ext cx="3284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Building Typologies</a:t>
            </a:r>
          </a:p>
        </p:txBody>
      </p:sp>
    </p:spTree>
    <p:extLst>
      <p:ext uri="{BB962C8B-B14F-4D97-AF65-F5344CB8AC3E}">
        <p14:creationId xmlns:p14="http://schemas.microsoft.com/office/powerpoint/2010/main" val="303950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72030"/>
            <a:ext cx="87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Case Studies – Scenario analysis (3/4)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8CD0F96-F43D-48AD-9945-554BE9C41A3C}"/>
              </a:ext>
            </a:extLst>
          </p:cNvPr>
          <p:cNvSpPr txBox="1">
            <a:spLocks/>
          </p:cNvSpPr>
          <p:nvPr/>
        </p:nvSpPr>
        <p:spPr>
          <a:xfrm>
            <a:off x="551761" y="1358468"/>
            <a:ext cx="7996621" cy="880945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0"/>
              </a:spcBef>
              <a:spcAft>
                <a:spcPts val="550"/>
              </a:spcAft>
              <a:buFont typeface="Arial" charset="0"/>
              <a:defRPr sz="1600" kern="1200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6286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438275" indent="-276225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15295A"/>
                </a:solidFill>
              </a:rPr>
              <a:t>II. Flexibility through provision of services to the grid (“SC2”)</a:t>
            </a:r>
          </a:p>
        </p:txBody>
      </p:sp>
      <p:pic>
        <p:nvPicPr>
          <p:cNvPr id="30" name="Graphic 52" descr="Family with two children">
            <a:extLst>
              <a:ext uri="{FF2B5EF4-FFF2-40B4-BE49-F238E27FC236}">
                <a16:creationId xmlns:a16="http://schemas.microsoft.com/office/drawing/2014/main" id="{184B48EB-99EA-4B6C-89E2-F176B8E525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19" y="3302113"/>
            <a:ext cx="2445369" cy="249428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6F9D30-CE62-4ACB-A395-A53FE51324E5}"/>
              </a:ext>
            </a:extLst>
          </p:cNvPr>
          <p:cNvCxnSpPr>
            <a:cxnSpLocks/>
          </p:cNvCxnSpPr>
          <p:nvPr/>
        </p:nvCxnSpPr>
        <p:spPr>
          <a:xfrm flipH="1">
            <a:off x="1014118" y="2913175"/>
            <a:ext cx="1237736" cy="708225"/>
          </a:xfrm>
          <a:prstGeom prst="straightConnector1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A9E671-875C-44DB-B96D-DB9A3774E184}"/>
              </a:ext>
            </a:extLst>
          </p:cNvPr>
          <p:cNvCxnSpPr>
            <a:cxnSpLocks/>
          </p:cNvCxnSpPr>
          <p:nvPr/>
        </p:nvCxnSpPr>
        <p:spPr>
          <a:xfrm>
            <a:off x="2251854" y="2912249"/>
            <a:ext cx="1267378" cy="709151"/>
          </a:xfrm>
          <a:prstGeom prst="straightConnector1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597F0D-332A-4E6F-BB03-CA8426319FD0}"/>
              </a:ext>
            </a:extLst>
          </p:cNvPr>
          <p:cNvCxnSpPr>
            <a:cxnSpLocks/>
          </p:cNvCxnSpPr>
          <p:nvPr/>
        </p:nvCxnSpPr>
        <p:spPr>
          <a:xfrm flipH="1">
            <a:off x="1039814" y="4085953"/>
            <a:ext cx="11316" cy="1329903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CC9247-CDC0-4135-A0AC-EA2FB6A8656E}"/>
              </a:ext>
            </a:extLst>
          </p:cNvPr>
          <p:cNvCxnSpPr>
            <a:cxnSpLocks/>
          </p:cNvCxnSpPr>
          <p:nvPr/>
        </p:nvCxnSpPr>
        <p:spPr>
          <a:xfrm>
            <a:off x="3513276" y="4085953"/>
            <a:ext cx="0" cy="1329903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A24CC6-48C3-46D3-8FD9-1A2AE73AC843}"/>
              </a:ext>
            </a:extLst>
          </p:cNvPr>
          <p:cNvCxnSpPr>
            <a:cxnSpLocks/>
          </p:cNvCxnSpPr>
          <p:nvPr/>
        </p:nvCxnSpPr>
        <p:spPr>
          <a:xfrm>
            <a:off x="1042246" y="5415856"/>
            <a:ext cx="2471030" cy="0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EB02588-71DD-4FFE-8732-1C3D3C3685F4}"/>
              </a:ext>
            </a:extLst>
          </p:cNvPr>
          <p:cNvSpPr/>
          <p:nvPr/>
        </p:nvSpPr>
        <p:spPr>
          <a:xfrm>
            <a:off x="292963" y="3631121"/>
            <a:ext cx="1436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School-aged child </a:t>
            </a:r>
          </a:p>
          <a:p>
            <a:pPr algn="ctr"/>
            <a:r>
              <a:rPr lang="en-US" sz="12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(6-11 years old)</a:t>
            </a:r>
            <a:endParaRPr lang="en-US" sz="1200" dirty="0">
              <a:solidFill>
                <a:srgbClr val="C61D53"/>
              </a:solidFill>
            </a:endParaRPr>
          </a:p>
        </p:txBody>
      </p:sp>
      <p:pic>
        <p:nvPicPr>
          <p:cNvPr id="38" name="Graphic 55" descr="Sun">
            <a:extLst>
              <a:ext uri="{FF2B5EF4-FFF2-40B4-BE49-F238E27FC236}">
                <a16:creationId xmlns:a16="http://schemas.microsoft.com/office/drawing/2014/main" id="{7AA28CFD-289C-4121-B1DC-147C4A76428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0200" y="2615377"/>
            <a:ext cx="452777" cy="454383"/>
          </a:xfrm>
          <a:prstGeom prst="rect">
            <a:avLst/>
          </a:prstGeom>
        </p:spPr>
      </p:pic>
      <p:pic>
        <p:nvPicPr>
          <p:cNvPr id="39" name="Graphic 56" descr="Moon and stars">
            <a:extLst>
              <a:ext uri="{FF2B5EF4-FFF2-40B4-BE49-F238E27FC236}">
                <a16:creationId xmlns:a16="http://schemas.microsoft.com/office/drawing/2014/main" id="{1D36D01F-D4EE-4662-A2CB-A043A1C30ED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 flipH="1">
            <a:off x="1516367" y="2576900"/>
            <a:ext cx="483299" cy="482374"/>
          </a:xfrm>
          <a:prstGeom prst="rect">
            <a:avLst/>
          </a:prstGeom>
        </p:spPr>
      </p:pic>
      <p:pic>
        <p:nvPicPr>
          <p:cNvPr id="40" name="Graphic 58" descr="Thermometer">
            <a:extLst>
              <a:ext uri="{FF2B5EF4-FFF2-40B4-BE49-F238E27FC236}">
                <a16:creationId xmlns:a16="http://schemas.microsoft.com/office/drawing/2014/main" id="{9B9AF3DF-5AEE-4B76-BEE5-DC5B97E2D54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86371" y="3079315"/>
            <a:ext cx="519545" cy="461665"/>
          </a:xfrm>
          <a:prstGeom prst="rect">
            <a:avLst/>
          </a:prstGeom>
        </p:spPr>
      </p:pic>
      <p:pic>
        <p:nvPicPr>
          <p:cNvPr id="41" name="Graphic 59" descr="Snowflake">
            <a:extLst>
              <a:ext uri="{FF2B5EF4-FFF2-40B4-BE49-F238E27FC236}">
                <a16:creationId xmlns:a16="http://schemas.microsoft.com/office/drawing/2014/main" id="{8AE2A228-0EC3-42AC-BB83-F9E67DB3CC4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8531" y="3016100"/>
            <a:ext cx="482375" cy="4833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C39AF0F-80EF-4BC6-A4C0-63230B78ABE8}"/>
              </a:ext>
            </a:extLst>
          </p:cNvPr>
          <p:cNvSpPr/>
          <p:nvPr/>
        </p:nvSpPr>
        <p:spPr>
          <a:xfrm>
            <a:off x="452487" y="5439535"/>
            <a:ext cx="3573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Nuclear (conjugal) family: </a:t>
            </a:r>
          </a:p>
          <a:p>
            <a:pPr algn="ctr"/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working parents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n-US" sz="2000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endParaRPr lang="en-US" sz="2000" b="1" dirty="0">
              <a:solidFill>
                <a:srgbClr val="C61D53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CA3B771-AE45-412B-8102-87FC8FFF8363}"/>
              </a:ext>
            </a:extLst>
          </p:cNvPr>
          <p:cNvSpPr/>
          <p:nvPr/>
        </p:nvSpPr>
        <p:spPr>
          <a:xfrm>
            <a:off x="2898453" y="3621400"/>
            <a:ext cx="124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Adolescent</a:t>
            </a:r>
          </a:p>
          <a:p>
            <a:pPr algn="ctr"/>
            <a:r>
              <a:rPr lang="en-US" sz="12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(12-18 years old)</a:t>
            </a:r>
            <a:endParaRPr lang="en-US" sz="1200" dirty="0">
              <a:solidFill>
                <a:srgbClr val="C61D5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C94047-3C6D-4809-9915-69CDBFA1DF5E}"/>
              </a:ext>
            </a:extLst>
          </p:cNvPr>
          <p:cNvSpPr/>
          <p:nvPr/>
        </p:nvSpPr>
        <p:spPr>
          <a:xfrm>
            <a:off x="3201940" y="1869825"/>
            <a:ext cx="2740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Policy scheme: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rgbClr val="C61D53"/>
                </a:solidFill>
                <a:latin typeface="Times New Roman" panose="02020603050405020304" pitchFamily="18" charset="0"/>
              </a:rPr>
              <a:t>- 25% subsidy 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of storage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05F6533-E91E-4BA3-8CEF-6AC4A73893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79" y="2485350"/>
            <a:ext cx="2405104" cy="1266902"/>
          </a:xfrm>
          <a:prstGeom prst="rect">
            <a:avLst/>
          </a:prstGeom>
        </p:spPr>
      </p:pic>
      <p:pic>
        <p:nvPicPr>
          <p:cNvPr id="54" name="Picture 14">
            <a:extLst>
              <a:ext uri="{FF2B5EF4-FFF2-40B4-BE49-F238E27FC236}">
                <a16:creationId xmlns:a16="http://schemas.microsoft.com/office/drawing/2014/main" id="{DF93958C-ECFF-47C5-9540-4DAB327F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47" y="3150287"/>
            <a:ext cx="1176410" cy="235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4327CF0-E80F-4457-96B1-D766BAFC669A}"/>
              </a:ext>
            </a:extLst>
          </p:cNvPr>
          <p:cNvSpPr/>
          <p:nvPr/>
        </p:nvSpPr>
        <p:spPr>
          <a:xfrm>
            <a:off x="4450300" y="5415856"/>
            <a:ext cx="2537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Initial investment cost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800 €/kWh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5288C6E-437E-47AC-A9F4-880F9BD7D1F0}"/>
              </a:ext>
            </a:extLst>
          </p:cNvPr>
          <p:cNvSpPr/>
          <p:nvPr/>
        </p:nvSpPr>
        <p:spPr>
          <a:xfrm>
            <a:off x="6237917" y="3723122"/>
            <a:ext cx="2537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Nominal power</a:t>
            </a:r>
          </a:p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1 kWp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5CD3E2-3A61-466B-9212-01E637AE8FAA}"/>
              </a:ext>
            </a:extLst>
          </p:cNvPr>
          <p:cNvSpPr/>
          <p:nvPr/>
        </p:nvSpPr>
        <p:spPr>
          <a:xfrm>
            <a:off x="5852972" y="4633996"/>
            <a:ext cx="3179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Expected lifetime </a:t>
            </a:r>
          </a:p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3,000 equivalent full cycles</a:t>
            </a:r>
          </a:p>
        </p:txBody>
      </p:sp>
    </p:spTree>
    <p:extLst>
      <p:ext uri="{BB962C8B-B14F-4D97-AF65-F5344CB8AC3E}">
        <p14:creationId xmlns:p14="http://schemas.microsoft.com/office/powerpoint/2010/main" val="242585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72030"/>
            <a:ext cx="87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Case Studies – Scenario analysis (4/4)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8CD0F96-F43D-48AD-9945-554BE9C41A3C}"/>
              </a:ext>
            </a:extLst>
          </p:cNvPr>
          <p:cNvSpPr txBox="1">
            <a:spLocks/>
          </p:cNvSpPr>
          <p:nvPr/>
        </p:nvSpPr>
        <p:spPr>
          <a:xfrm>
            <a:off x="551761" y="1358468"/>
            <a:ext cx="7996621" cy="880945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0"/>
              </a:spcBef>
              <a:spcAft>
                <a:spcPts val="550"/>
              </a:spcAft>
              <a:buFont typeface="Arial" charset="0"/>
              <a:defRPr sz="1600" kern="1200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6286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438275" indent="-276225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15295A"/>
                </a:solidFill>
              </a:rPr>
              <a:t>II. Flexibility through provision of services to the grid (“SC2”)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57A59B9-A090-42B7-B616-35A60AB4F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79" y="2485350"/>
            <a:ext cx="2405104" cy="1266902"/>
          </a:xfrm>
          <a:prstGeom prst="rect">
            <a:avLst/>
          </a:prstGeom>
        </p:spPr>
      </p:pic>
      <p:pic>
        <p:nvPicPr>
          <p:cNvPr id="48" name="Picture 14">
            <a:extLst>
              <a:ext uri="{FF2B5EF4-FFF2-40B4-BE49-F238E27FC236}">
                <a16:creationId xmlns:a16="http://schemas.microsoft.com/office/drawing/2014/main" id="{42D8A9B6-BAB0-4864-B1FE-ECD087C9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47" y="3150287"/>
            <a:ext cx="1176410" cy="235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A031A10-FCA9-4DD2-B755-90D8378DC53A}"/>
              </a:ext>
            </a:extLst>
          </p:cNvPr>
          <p:cNvGrpSpPr/>
          <p:nvPr/>
        </p:nvGrpSpPr>
        <p:grpSpPr>
          <a:xfrm>
            <a:off x="546445" y="2286270"/>
            <a:ext cx="3963754" cy="2891656"/>
            <a:chOff x="513524" y="2262635"/>
            <a:chExt cx="3963754" cy="2891656"/>
          </a:xfrm>
        </p:grpSpPr>
        <p:pic>
          <p:nvPicPr>
            <p:cNvPr id="6" name="Picture 5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511CFF8B-9F5D-4A7A-B0A8-8A75D55AE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56"/>
            <a:stretch/>
          </p:blipFill>
          <p:spPr>
            <a:xfrm>
              <a:off x="524151" y="2262635"/>
              <a:ext cx="3953127" cy="289165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4CAD27-017E-4C0A-BA40-91063A128EE4}"/>
                </a:ext>
              </a:extLst>
            </p:cNvPr>
            <p:cNvSpPr/>
            <p:nvPr/>
          </p:nvSpPr>
          <p:spPr>
            <a:xfrm>
              <a:off x="513524" y="3407032"/>
              <a:ext cx="3943331" cy="1335896"/>
            </a:xfrm>
            <a:prstGeom prst="rect">
              <a:avLst/>
            </a:prstGeom>
            <a:noFill/>
            <a:ln>
              <a:solidFill>
                <a:srgbClr val="C61D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535A5E8-69A8-4DDC-BD5C-5D5F24999C01}"/>
              </a:ext>
            </a:extLst>
          </p:cNvPr>
          <p:cNvSpPr/>
          <p:nvPr/>
        </p:nvSpPr>
        <p:spPr>
          <a:xfrm>
            <a:off x="2956457" y="1800970"/>
            <a:ext cx="3231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Storage dispatch model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C380CE-EAEC-4061-AEF5-179C6784BB88}"/>
              </a:ext>
            </a:extLst>
          </p:cNvPr>
          <p:cNvSpPr/>
          <p:nvPr/>
        </p:nvSpPr>
        <p:spPr>
          <a:xfrm>
            <a:off x="343455" y="5140919"/>
            <a:ext cx="4369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</a:rPr>
              <a:t>Optimization algorithm: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Storage capacity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</a:rPr>
              <a:t>dispatched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 in an optimum way to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</a:rPr>
              <a:t>maximize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 self-consumption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5A3737-630D-4A27-B1C0-FDCC3F0A34E5}"/>
              </a:ext>
            </a:extLst>
          </p:cNvPr>
          <p:cNvSpPr/>
          <p:nvPr/>
        </p:nvSpPr>
        <p:spPr>
          <a:xfrm>
            <a:off x="5890988" y="4473188"/>
            <a:ext cx="3231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Sizing of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1-to-1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for storage capacity to PV peak power</a:t>
            </a:r>
          </a:p>
        </p:txBody>
      </p:sp>
    </p:spTree>
    <p:extLst>
      <p:ext uri="{BB962C8B-B14F-4D97-AF65-F5344CB8AC3E}">
        <p14:creationId xmlns:p14="http://schemas.microsoft.com/office/powerpoint/2010/main" val="182240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2A55931-6F24-4AA9-96BF-5DBC1675E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13093" r="12140" b="8200"/>
          <a:stretch/>
        </p:blipFill>
        <p:spPr>
          <a:xfrm>
            <a:off x="430887" y="1656777"/>
            <a:ext cx="8274776" cy="41392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9B39A4-E6CE-4AE8-875A-B63525EB3590}"/>
              </a:ext>
            </a:extLst>
          </p:cNvPr>
          <p:cNvSpPr/>
          <p:nvPr/>
        </p:nvSpPr>
        <p:spPr>
          <a:xfrm>
            <a:off x="3047153" y="5796063"/>
            <a:ext cx="323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Time (hours)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147BF-338C-4D42-A364-EF6C18F22410}"/>
              </a:ext>
            </a:extLst>
          </p:cNvPr>
          <p:cNvSpPr/>
          <p:nvPr/>
        </p:nvSpPr>
        <p:spPr>
          <a:xfrm>
            <a:off x="0" y="2024197"/>
            <a:ext cx="430887" cy="298824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Energy Consumption (kWh/yr)</a:t>
            </a:r>
          </a:p>
        </p:txBody>
      </p:sp>
      <p:cxnSp>
        <p:nvCxnSpPr>
          <p:cNvPr id="8" name="Straight Arrow Connector 31">
            <a:extLst>
              <a:ext uri="{FF2B5EF4-FFF2-40B4-BE49-F238E27FC236}">
                <a16:creationId xmlns:a16="http://schemas.microsoft.com/office/drawing/2014/main" id="{10FA8115-0104-4BBF-852B-8FD4C464056D}"/>
              </a:ext>
            </a:extLst>
          </p:cNvPr>
          <p:cNvCxnSpPr>
            <a:cxnSpLocks/>
          </p:cNvCxnSpPr>
          <p:nvPr/>
        </p:nvCxnSpPr>
        <p:spPr>
          <a:xfrm>
            <a:off x="8535154" y="1767108"/>
            <a:ext cx="0" cy="514178"/>
          </a:xfrm>
          <a:prstGeom prst="straightConnector1">
            <a:avLst/>
          </a:prstGeom>
          <a:ln w="19050">
            <a:solidFill>
              <a:srgbClr val="C61D5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F9602-63E4-4FDF-A773-3C68FD5DA2ED}"/>
              </a:ext>
            </a:extLst>
          </p:cNvPr>
          <p:cNvSpPr/>
          <p:nvPr/>
        </p:nvSpPr>
        <p:spPr>
          <a:xfrm>
            <a:off x="7483818" y="1366998"/>
            <a:ext cx="15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988.11 kWh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CF8F0A-8EB3-4E0D-B353-DDACAAFE2AD4}"/>
              </a:ext>
            </a:extLst>
          </p:cNvPr>
          <p:cNvSpPr/>
          <p:nvPr/>
        </p:nvSpPr>
        <p:spPr>
          <a:xfrm>
            <a:off x="5305659" y="2487526"/>
            <a:ext cx="15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SC1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D9416-D3DC-4F0A-8160-58E115D9F319}"/>
              </a:ext>
            </a:extLst>
          </p:cNvPr>
          <p:cNvSpPr/>
          <p:nvPr/>
        </p:nvSpPr>
        <p:spPr>
          <a:xfrm>
            <a:off x="6183155" y="3087443"/>
            <a:ext cx="15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616FF"/>
                </a:solidFill>
                <a:latin typeface="Times New Roman" panose="02020603050405020304" pitchFamily="18" charset="0"/>
              </a:rPr>
              <a:t>SC2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8D181A-BAF2-4108-959C-2440FDCEED8D}"/>
              </a:ext>
            </a:extLst>
          </p:cNvPr>
          <p:cNvSpPr/>
          <p:nvPr/>
        </p:nvSpPr>
        <p:spPr>
          <a:xfrm>
            <a:off x="8009487" y="2419785"/>
            <a:ext cx="1051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13.85%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8D8057-5E04-4DFA-B5CA-831F2996138B}"/>
              </a:ext>
            </a:extLst>
          </p:cNvPr>
          <p:cNvSpPr txBox="1"/>
          <p:nvPr/>
        </p:nvSpPr>
        <p:spPr>
          <a:xfrm>
            <a:off x="292963" y="23635"/>
            <a:ext cx="8739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Benefits of PV self-consumption with storage for consumers in Denmark</a:t>
            </a:r>
          </a:p>
          <a:p>
            <a:endParaRPr lang="en-US" sz="3600" dirty="0">
              <a:solidFill>
                <a:srgbClr val="C61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2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256BDB2-A6A4-4FEB-93DF-9D69EAA54E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13589" r="10183" b="8062"/>
          <a:stretch/>
        </p:blipFill>
        <p:spPr>
          <a:xfrm>
            <a:off x="430888" y="1595752"/>
            <a:ext cx="8520166" cy="42597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E4B6DC-F3CE-43E7-A3CE-7539B4B17E79}"/>
              </a:ext>
            </a:extLst>
          </p:cNvPr>
          <p:cNvSpPr/>
          <p:nvPr/>
        </p:nvSpPr>
        <p:spPr>
          <a:xfrm>
            <a:off x="0" y="2024197"/>
            <a:ext cx="430887" cy="298824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Energy Consumption (kWh/yr)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378B0-DA4A-4906-8FBB-D3F4FA503A7D}"/>
              </a:ext>
            </a:extLst>
          </p:cNvPr>
          <p:cNvSpPr/>
          <p:nvPr/>
        </p:nvSpPr>
        <p:spPr>
          <a:xfrm>
            <a:off x="3047153" y="5796063"/>
            <a:ext cx="323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Time (hours)</a:t>
            </a:r>
          </a:p>
        </p:txBody>
      </p:sp>
      <p:cxnSp>
        <p:nvCxnSpPr>
          <p:cNvPr id="10" name="Straight Arrow Connector 31">
            <a:extLst>
              <a:ext uri="{FF2B5EF4-FFF2-40B4-BE49-F238E27FC236}">
                <a16:creationId xmlns:a16="http://schemas.microsoft.com/office/drawing/2014/main" id="{253BF2BC-C8A0-4317-9B0B-F20FBFA9B238}"/>
              </a:ext>
            </a:extLst>
          </p:cNvPr>
          <p:cNvCxnSpPr>
            <a:cxnSpLocks/>
          </p:cNvCxnSpPr>
          <p:nvPr/>
        </p:nvCxnSpPr>
        <p:spPr>
          <a:xfrm>
            <a:off x="8627433" y="1703037"/>
            <a:ext cx="0" cy="612324"/>
          </a:xfrm>
          <a:prstGeom prst="straightConnector1">
            <a:avLst/>
          </a:prstGeom>
          <a:ln w="19050">
            <a:solidFill>
              <a:srgbClr val="C61D5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27BBAA-B27F-4958-A3D9-0EB07E373F85}"/>
              </a:ext>
            </a:extLst>
          </p:cNvPr>
          <p:cNvSpPr/>
          <p:nvPr/>
        </p:nvSpPr>
        <p:spPr>
          <a:xfrm>
            <a:off x="7161547" y="1252177"/>
            <a:ext cx="1786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1,038.34 kWh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1860A3-558B-499C-94B6-ACF3A9E46681}"/>
              </a:ext>
            </a:extLst>
          </p:cNvPr>
          <p:cNvSpPr/>
          <p:nvPr/>
        </p:nvSpPr>
        <p:spPr>
          <a:xfrm>
            <a:off x="5305659" y="2487526"/>
            <a:ext cx="15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SC1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E27578-58EE-4D26-904E-0888BC0A5D36}"/>
              </a:ext>
            </a:extLst>
          </p:cNvPr>
          <p:cNvSpPr/>
          <p:nvPr/>
        </p:nvSpPr>
        <p:spPr>
          <a:xfrm>
            <a:off x="6278238" y="3153736"/>
            <a:ext cx="15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616FF"/>
                </a:solidFill>
                <a:latin typeface="Times New Roman" panose="02020603050405020304" pitchFamily="18" charset="0"/>
              </a:rPr>
              <a:t>SC2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1691B-912E-4C76-8AAD-95930B1877CC}"/>
              </a:ext>
            </a:extLst>
          </p:cNvPr>
          <p:cNvSpPr/>
          <p:nvPr/>
        </p:nvSpPr>
        <p:spPr>
          <a:xfrm>
            <a:off x="8101766" y="2419810"/>
            <a:ext cx="1051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16.66%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3A3FC6-C780-465A-99E1-771D6B40C980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Benefits of PV self-consumption with storage for consumers in France</a:t>
            </a:r>
          </a:p>
        </p:txBody>
      </p:sp>
    </p:spTree>
    <p:extLst>
      <p:ext uri="{BB962C8B-B14F-4D97-AF65-F5344CB8AC3E}">
        <p14:creationId xmlns:p14="http://schemas.microsoft.com/office/powerpoint/2010/main" val="308146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22A127F-BFD2-4D0B-B131-8A1C1BE84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t="13743" r="12844" b="8094"/>
          <a:stretch/>
        </p:blipFill>
        <p:spPr>
          <a:xfrm>
            <a:off x="465589" y="1655398"/>
            <a:ext cx="8212821" cy="40980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5D6D95-256F-4355-A9F5-34A877E14C20}"/>
              </a:ext>
            </a:extLst>
          </p:cNvPr>
          <p:cNvSpPr/>
          <p:nvPr/>
        </p:nvSpPr>
        <p:spPr>
          <a:xfrm>
            <a:off x="0" y="2024197"/>
            <a:ext cx="430887" cy="298824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Energy Consumption (kWh/yr)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4D9D6-D028-4309-90AE-D18BF3E859D7}"/>
              </a:ext>
            </a:extLst>
          </p:cNvPr>
          <p:cNvSpPr/>
          <p:nvPr/>
        </p:nvSpPr>
        <p:spPr>
          <a:xfrm>
            <a:off x="3047153" y="5796063"/>
            <a:ext cx="323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Time (hours)</a:t>
            </a:r>
          </a:p>
        </p:txBody>
      </p:sp>
      <p:cxnSp>
        <p:nvCxnSpPr>
          <p:cNvPr id="10" name="Straight Arrow Connector 31">
            <a:extLst>
              <a:ext uri="{FF2B5EF4-FFF2-40B4-BE49-F238E27FC236}">
                <a16:creationId xmlns:a16="http://schemas.microsoft.com/office/drawing/2014/main" id="{780AD5B7-919C-4B2A-AC37-19B2494F2802}"/>
              </a:ext>
            </a:extLst>
          </p:cNvPr>
          <p:cNvCxnSpPr>
            <a:cxnSpLocks/>
          </p:cNvCxnSpPr>
          <p:nvPr/>
        </p:nvCxnSpPr>
        <p:spPr>
          <a:xfrm>
            <a:off x="8602266" y="1778538"/>
            <a:ext cx="0" cy="642319"/>
          </a:xfrm>
          <a:prstGeom prst="straightConnector1">
            <a:avLst/>
          </a:prstGeom>
          <a:ln w="19050">
            <a:solidFill>
              <a:srgbClr val="C61D5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9B82A79-7E4F-4982-8707-53148246F9C6}"/>
              </a:ext>
            </a:extLst>
          </p:cNvPr>
          <p:cNvSpPr/>
          <p:nvPr/>
        </p:nvSpPr>
        <p:spPr>
          <a:xfrm>
            <a:off x="5347604" y="2337854"/>
            <a:ext cx="15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SC1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3CF359-A5F3-4288-BE4C-27EF4485D3FB}"/>
              </a:ext>
            </a:extLst>
          </p:cNvPr>
          <p:cNvSpPr/>
          <p:nvPr/>
        </p:nvSpPr>
        <p:spPr>
          <a:xfrm>
            <a:off x="6185959" y="3090547"/>
            <a:ext cx="15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616FF"/>
                </a:solidFill>
                <a:latin typeface="Times New Roman" panose="02020603050405020304" pitchFamily="18" charset="0"/>
              </a:rPr>
              <a:t>SC2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42E26-B306-48BA-B96E-8363BDB152FE}"/>
              </a:ext>
            </a:extLst>
          </p:cNvPr>
          <p:cNvSpPr/>
          <p:nvPr/>
        </p:nvSpPr>
        <p:spPr>
          <a:xfrm>
            <a:off x="7161547" y="1252177"/>
            <a:ext cx="1786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1,324.42 kWh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9E4B74-3C10-4158-88A8-E50DB5F19E8B}"/>
              </a:ext>
            </a:extLst>
          </p:cNvPr>
          <p:cNvSpPr/>
          <p:nvPr/>
        </p:nvSpPr>
        <p:spPr>
          <a:xfrm>
            <a:off x="8076599" y="2537909"/>
            <a:ext cx="1051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20.11%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446369-062B-479C-B4CE-92B8607E74C4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Benefits of PV self-consumption with storage for consumers in Greece</a:t>
            </a:r>
          </a:p>
        </p:txBody>
      </p:sp>
    </p:spTree>
    <p:extLst>
      <p:ext uri="{BB962C8B-B14F-4D97-AF65-F5344CB8AC3E}">
        <p14:creationId xmlns:p14="http://schemas.microsoft.com/office/powerpoint/2010/main" val="71285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72030"/>
            <a:ext cx="87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Comparative analysis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395FC6-BAE7-44D5-B402-7288BFB6CA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813131"/>
              </p:ext>
            </p:extLst>
          </p:nvPr>
        </p:nvGraphicFramePr>
        <p:xfrm>
          <a:off x="321821" y="1314636"/>
          <a:ext cx="8277225" cy="3489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CEF3780-ED72-4972-B171-40DF618C37B9}"/>
              </a:ext>
            </a:extLst>
          </p:cNvPr>
          <p:cNvSpPr/>
          <p:nvPr/>
        </p:nvSpPr>
        <p:spPr>
          <a:xfrm>
            <a:off x="873310" y="4841403"/>
            <a:ext cx="80601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Indicative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&amp; storage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Cost Data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obtained from the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literature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reports</a:t>
            </a:r>
          </a:p>
          <a:p>
            <a:endParaRPr lang="en-US" sz="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Savings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derived from the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		   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sz="2400" b="1" dirty="0">
              <a:solidFill>
                <a:srgbClr val="C61D5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CFA4C6-512F-4B80-BA28-B6020F6EDB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38736" r="16970" b="38612"/>
          <a:stretch/>
        </p:blipFill>
        <p:spPr>
          <a:xfrm>
            <a:off x="5542614" y="5733864"/>
            <a:ext cx="1624775" cy="4002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AD03E0-1E98-4445-AAB8-30519B82677D}"/>
              </a:ext>
            </a:extLst>
          </p:cNvPr>
          <p:cNvSpPr/>
          <p:nvPr/>
        </p:nvSpPr>
        <p:spPr>
          <a:xfrm>
            <a:off x="3848271" y="1386793"/>
            <a:ext cx="3231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Greece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B57632-E2FE-42B3-915D-F1F127C2310F}"/>
              </a:ext>
            </a:extLst>
          </p:cNvPr>
          <p:cNvSpPr/>
          <p:nvPr/>
        </p:nvSpPr>
        <p:spPr>
          <a:xfrm>
            <a:off x="6081142" y="1805510"/>
            <a:ext cx="1578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France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0FF66-4F56-44BC-A7DA-90C915810058}"/>
              </a:ext>
            </a:extLst>
          </p:cNvPr>
          <p:cNvSpPr/>
          <p:nvPr/>
        </p:nvSpPr>
        <p:spPr>
          <a:xfrm>
            <a:off x="7525138" y="2224226"/>
            <a:ext cx="1458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Denmark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AF588A-10A6-40B9-AF29-5CDB2E74AB82}"/>
              </a:ext>
            </a:extLst>
          </p:cNvPr>
          <p:cNvSpPr/>
          <p:nvPr/>
        </p:nvSpPr>
        <p:spPr>
          <a:xfrm>
            <a:off x="4924731" y="1314636"/>
            <a:ext cx="1330947" cy="57305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F9B342-FF32-43D8-B5BA-2220964F140E}"/>
              </a:ext>
            </a:extLst>
          </p:cNvPr>
          <p:cNvCxnSpPr>
            <a:cxnSpLocks/>
          </p:cNvCxnSpPr>
          <p:nvPr/>
        </p:nvCxnSpPr>
        <p:spPr>
          <a:xfrm flipV="1">
            <a:off x="4040984" y="1859060"/>
            <a:ext cx="1216480" cy="701706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13C9B06-D4D5-476C-AB81-9D14FEB071E3}"/>
              </a:ext>
            </a:extLst>
          </p:cNvPr>
          <p:cNvSpPr/>
          <p:nvPr/>
        </p:nvSpPr>
        <p:spPr>
          <a:xfrm>
            <a:off x="2298907" y="2560765"/>
            <a:ext cx="3484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Higher solar irradiation levels</a:t>
            </a:r>
          </a:p>
        </p:txBody>
      </p:sp>
    </p:spTree>
    <p:extLst>
      <p:ext uri="{BB962C8B-B14F-4D97-AF65-F5344CB8AC3E}">
        <p14:creationId xmlns:p14="http://schemas.microsoft.com/office/powerpoint/2010/main" val="3328180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Further adoption of small-scale PV towards 2030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F51523-2CAF-4083-881A-9C00E5B158A4}"/>
              </a:ext>
            </a:extLst>
          </p:cNvPr>
          <p:cNvSpPr txBox="1"/>
          <p:nvPr/>
        </p:nvSpPr>
        <p:spPr>
          <a:xfrm>
            <a:off x="4465194" y="1880922"/>
            <a:ext cx="1828793" cy="5877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25 adoption scenarios</a:t>
            </a:r>
            <a:endParaRPr lang="el-GR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4D3F44-AF3E-4925-B42C-86ABFD889070}"/>
              </a:ext>
            </a:extLst>
          </p:cNvPr>
          <p:cNvGrpSpPr/>
          <p:nvPr/>
        </p:nvGrpSpPr>
        <p:grpSpPr>
          <a:xfrm>
            <a:off x="187279" y="1470627"/>
            <a:ext cx="4083133" cy="2394768"/>
            <a:chOff x="304800" y="1643832"/>
            <a:chExt cx="4304272" cy="239476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E8321AC-9972-47E9-96F1-D019C1186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3" t="17143" r="10590" b="9794"/>
            <a:stretch/>
          </p:blipFill>
          <p:spPr>
            <a:xfrm>
              <a:off x="304800" y="2091960"/>
              <a:ext cx="4230130" cy="1946639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7669240-DBC3-4509-9E9F-DFFFDFD90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" y="1643832"/>
              <a:ext cx="0" cy="2394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DCEE1C2-3C44-406A-AEE3-4BD8E6BD0C4E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" y="4038600"/>
              <a:ext cx="43042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992F07-A673-4F33-B1BF-EA5FD27E9BB2}"/>
              </a:ext>
            </a:extLst>
          </p:cNvPr>
          <p:cNvCxnSpPr>
            <a:cxnSpLocks/>
          </p:cNvCxnSpPr>
          <p:nvPr/>
        </p:nvCxnSpPr>
        <p:spPr>
          <a:xfrm flipH="1">
            <a:off x="4108636" y="2216900"/>
            <a:ext cx="605858" cy="136166"/>
          </a:xfrm>
          <a:prstGeom prst="straightConnector1">
            <a:avLst/>
          </a:prstGeom>
          <a:ln w="31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DCE6F7-6AF6-4BEE-A910-48640D147287}"/>
              </a:ext>
            </a:extLst>
          </p:cNvPr>
          <p:cNvSpPr txBox="1"/>
          <p:nvPr/>
        </p:nvSpPr>
        <p:spPr>
          <a:xfrm>
            <a:off x="6179144" y="1626344"/>
            <a:ext cx="2850013" cy="1444460"/>
          </a:xfrm>
          <a:prstGeom prst="doubleWave">
            <a:avLst>
              <a:gd name="adj1" fmla="val 6250"/>
              <a:gd name="adj2" fmla="val 1424"/>
            </a:avLst>
          </a:prstGeom>
          <a:noFill/>
          <a:ln w="3175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25 different </a:t>
            </a:r>
            <a:r>
              <a:rPr lang="en-US" sz="2000" b="1" dirty="0">
                <a:solidFill>
                  <a:srgbClr val="C61D53"/>
                </a:solidFill>
                <a:latin typeface="Trebuchet MS" panose="020B0603020202020204" pitchFamily="34" charset="0"/>
              </a:rPr>
              <a:t>realistic </a:t>
            </a:r>
          </a:p>
          <a:p>
            <a:pPr algn="ctr"/>
            <a:r>
              <a:rPr lang="en-US" sz="2000" b="1" dirty="0">
                <a:solidFill>
                  <a:srgbClr val="C61D53"/>
                </a:solidFill>
                <a:latin typeface="Trebuchet MS" panose="020B0603020202020204" pitchFamily="34" charset="0"/>
              </a:rPr>
              <a:t>behavioral</a:t>
            </a: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 profiles of consumers</a:t>
            </a:r>
            <a:endParaRPr lang="el-GR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6" name="Straight Arrow Connector 28">
            <a:extLst>
              <a:ext uri="{FF2B5EF4-FFF2-40B4-BE49-F238E27FC236}">
                <a16:creationId xmlns:a16="http://schemas.microsoft.com/office/drawing/2014/main" id="{54451D32-6B76-4ACB-9CF9-762F4D3E0E83}"/>
              </a:ext>
            </a:extLst>
          </p:cNvPr>
          <p:cNvCxnSpPr>
            <a:cxnSpLocks/>
          </p:cNvCxnSpPr>
          <p:nvPr/>
        </p:nvCxnSpPr>
        <p:spPr>
          <a:xfrm flipV="1">
            <a:off x="3399028" y="2785846"/>
            <a:ext cx="342346" cy="490754"/>
          </a:xfrm>
          <a:prstGeom prst="straightConnector1">
            <a:avLst/>
          </a:prstGeom>
          <a:ln w="508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ED30CCE-2727-477B-A9AD-921D8FFFEF67}"/>
              </a:ext>
            </a:extLst>
          </p:cNvPr>
          <p:cNvSpPr txBox="1"/>
          <p:nvPr/>
        </p:nvSpPr>
        <p:spPr>
          <a:xfrm>
            <a:off x="954415" y="1950806"/>
            <a:ext cx="1291202" cy="6050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C61D53"/>
                </a:solidFill>
                <a:latin typeface="Trebuchet MS" panose="020B0603020202020204" pitchFamily="34" charset="0"/>
              </a:rPr>
              <a:t>Willing</a:t>
            </a:r>
          </a:p>
          <a:p>
            <a:pPr algn="ctr"/>
            <a:r>
              <a:rPr lang="en-US" dirty="0">
                <a:solidFill>
                  <a:srgbClr val="C61D53"/>
                </a:solidFill>
                <a:latin typeface="Trebuchet MS" panose="020B0603020202020204" pitchFamily="34" charset="0"/>
              </a:rPr>
              <a:t>investors</a:t>
            </a:r>
            <a:endParaRPr lang="el-GR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8" name="Straight Arrow Connector 32">
            <a:extLst>
              <a:ext uri="{FF2B5EF4-FFF2-40B4-BE49-F238E27FC236}">
                <a16:creationId xmlns:a16="http://schemas.microsoft.com/office/drawing/2014/main" id="{77632678-D9CA-478C-90DA-998A54A3AF71}"/>
              </a:ext>
            </a:extLst>
          </p:cNvPr>
          <p:cNvCxnSpPr>
            <a:cxnSpLocks/>
          </p:cNvCxnSpPr>
          <p:nvPr/>
        </p:nvCxnSpPr>
        <p:spPr>
          <a:xfrm>
            <a:off x="2201334" y="2236440"/>
            <a:ext cx="677252" cy="33821"/>
          </a:xfrm>
          <a:prstGeom prst="straightConnector1">
            <a:avLst/>
          </a:prstGeom>
          <a:ln w="508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E4A8FF9-291C-47E7-8976-B14833202B15}"/>
              </a:ext>
            </a:extLst>
          </p:cNvPr>
          <p:cNvSpPr txBox="1"/>
          <p:nvPr/>
        </p:nvSpPr>
        <p:spPr>
          <a:xfrm>
            <a:off x="2552048" y="3278857"/>
            <a:ext cx="1600200" cy="6050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C61D53"/>
                </a:solidFill>
                <a:latin typeface="Trebuchet MS" panose="020B0603020202020204" pitchFamily="34" charset="0"/>
              </a:rPr>
              <a:t>Risk-averse</a:t>
            </a:r>
          </a:p>
          <a:p>
            <a:pPr algn="ctr"/>
            <a:r>
              <a:rPr lang="en-US" dirty="0">
                <a:solidFill>
                  <a:srgbClr val="C61D53"/>
                </a:solidFill>
                <a:latin typeface="Trebuchet MS" panose="020B0603020202020204" pitchFamily="34" charset="0"/>
              </a:rPr>
              <a:t>investors</a:t>
            </a:r>
            <a:endParaRPr lang="el-GR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76715DCC-2484-44E5-8C36-8E9433C7A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36024" r="17156" b="36868"/>
          <a:stretch/>
        </p:blipFill>
        <p:spPr>
          <a:xfrm>
            <a:off x="869350" y="4570666"/>
            <a:ext cx="3020125" cy="8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6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6B96-5239-4F26-BB9F-76868AA55643}"/>
              </a:ext>
            </a:extLst>
          </p:cNvPr>
          <p:cNvSpPr txBox="1"/>
          <p:nvPr/>
        </p:nvSpPr>
        <p:spPr>
          <a:xfrm>
            <a:off x="292963" y="273795"/>
            <a:ext cx="885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Introduction</a:t>
            </a:r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0BAF33CF-8554-43BD-8712-22E20021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81" y="2192994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4">
            <a:extLst>
              <a:ext uri="{FF2B5EF4-FFF2-40B4-BE49-F238E27FC236}">
                <a16:creationId xmlns:a16="http://schemas.microsoft.com/office/drawing/2014/main" id="{CB6465DD-CF6A-4846-97FB-130D41A71CF7}"/>
              </a:ext>
            </a:extLst>
          </p:cNvPr>
          <p:cNvSpPr/>
          <p:nvPr/>
        </p:nvSpPr>
        <p:spPr>
          <a:xfrm>
            <a:off x="1097912" y="3526494"/>
            <a:ext cx="2592288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 of consumers</a:t>
            </a:r>
            <a:endParaRPr lang="el-GR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096E5F49-C9D7-479D-AA5B-4E7AB66E708E}"/>
              </a:ext>
            </a:extLst>
          </p:cNvPr>
          <p:cNvSpPr/>
          <p:nvPr/>
        </p:nvSpPr>
        <p:spPr>
          <a:xfrm>
            <a:off x="4083936" y="2180788"/>
            <a:ext cx="2592288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endParaRPr lang="el-GR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A6A80CC5-6090-4DA1-898E-EC3EA65D154D}"/>
              </a:ext>
            </a:extLst>
          </p:cNvPr>
          <p:cNvSpPr/>
          <p:nvPr/>
        </p:nvSpPr>
        <p:spPr>
          <a:xfrm>
            <a:off x="4083936" y="2543494"/>
            <a:ext cx="2592288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storing</a:t>
            </a:r>
            <a:endParaRPr lang="el-GR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51A6E627-B9DE-4C43-882F-F2DBE60162E6}"/>
              </a:ext>
            </a:extLst>
          </p:cNvPr>
          <p:cNvSpPr/>
          <p:nvPr/>
        </p:nvSpPr>
        <p:spPr>
          <a:xfrm>
            <a:off x="4083936" y="2975542"/>
            <a:ext cx="2592288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consuming</a:t>
            </a:r>
            <a:endParaRPr lang="el-GR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6A5F7ABE-882B-4708-B25B-11DC0A7E9237}"/>
              </a:ext>
            </a:extLst>
          </p:cNvPr>
          <p:cNvSpPr/>
          <p:nvPr/>
        </p:nvSpPr>
        <p:spPr>
          <a:xfrm>
            <a:off x="4083936" y="3403524"/>
            <a:ext cx="2592288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clean energy</a:t>
            </a:r>
            <a:endParaRPr lang="el-GR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6" name="Elbow Connector 10">
            <a:extLst>
              <a:ext uri="{FF2B5EF4-FFF2-40B4-BE49-F238E27FC236}">
                <a16:creationId xmlns:a16="http://schemas.microsoft.com/office/drawing/2014/main" id="{9A61FFE2-CDF8-4B43-8EAC-953ECB5DA29C}"/>
              </a:ext>
            </a:extLst>
          </p:cNvPr>
          <p:cNvCxnSpPr>
            <a:stCxn id="31" idx="3"/>
            <a:endCxn id="33" idx="1"/>
          </p:cNvCxnSpPr>
          <p:nvPr/>
        </p:nvCxnSpPr>
        <p:spPr>
          <a:xfrm flipV="1">
            <a:off x="3690200" y="2361832"/>
            <a:ext cx="393736" cy="1345706"/>
          </a:xfrm>
          <a:prstGeom prst="bentConnector3">
            <a:avLst>
              <a:gd name="adj1" fmla="val 50000"/>
            </a:avLst>
          </a:prstGeom>
          <a:ln w="508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11">
            <a:extLst>
              <a:ext uri="{FF2B5EF4-FFF2-40B4-BE49-F238E27FC236}">
                <a16:creationId xmlns:a16="http://schemas.microsoft.com/office/drawing/2014/main" id="{86A0881D-0465-484F-8FD3-6458E15F79DC}"/>
              </a:ext>
            </a:extLst>
          </p:cNvPr>
          <p:cNvCxnSpPr>
            <a:stCxn id="31" idx="3"/>
            <a:endCxn id="37" idx="1"/>
          </p:cNvCxnSpPr>
          <p:nvPr/>
        </p:nvCxnSpPr>
        <p:spPr>
          <a:xfrm flipV="1">
            <a:off x="3690200" y="2724538"/>
            <a:ext cx="393736" cy="983000"/>
          </a:xfrm>
          <a:prstGeom prst="bentConnector3">
            <a:avLst>
              <a:gd name="adj1" fmla="val 50000"/>
            </a:avLst>
          </a:prstGeom>
          <a:ln w="508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12">
            <a:extLst>
              <a:ext uri="{FF2B5EF4-FFF2-40B4-BE49-F238E27FC236}">
                <a16:creationId xmlns:a16="http://schemas.microsoft.com/office/drawing/2014/main" id="{FBF1E072-6267-4CF6-9F7C-D6F4C46F5A4E}"/>
              </a:ext>
            </a:extLst>
          </p:cNvPr>
          <p:cNvCxnSpPr>
            <a:stCxn id="31" idx="3"/>
            <a:endCxn id="39" idx="1"/>
          </p:cNvCxnSpPr>
          <p:nvPr/>
        </p:nvCxnSpPr>
        <p:spPr>
          <a:xfrm flipV="1">
            <a:off x="3690200" y="3156586"/>
            <a:ext cx="393736" cy="550952"/>
          </a:xfrm>
          <a:prstGeom prst="bentConnector3">
            <a:avLst>
              <a:gd name="adj1" fmla="val 50000"/>
            </a:avLst>
          </a:prstGeom>
          <a:ln w="508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8">
            <a:extLst>
              <a:ext uri="{FF2B5EF4-FFF2-40B4-BE49-F238E27FC236}">
                <a16:creationId xmlns:a16="http://schemas.microsoft.com/office/drawing/2014/main" id="{217FDC0D-F3D3-48C6-AAC5-CBE055A7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25" y="2163582"/>
            <a:ext cx="1653056" cy="127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Elbow Connector 14">
            <a:extLst>
              <a:ext uri="{FF2B5EF4-FFF2-40B4-BE49-F238E27FC236}">
                <a16:creationId xmlns:a16="http://schemas.microsoft.com/office/drawing/2014/main" id="{AE970632-DF20-46F6-A54E-601AC732D305}"/>
              </a:ext>
            </a:extLst>
          </p:cNvPr>
          <p:cNvCxnSpPr>
            <a:cxnSpLocks/>
            <a:stCxn id="31" idx="3"/>
            <a:endCxn id="40" idx="1"/>
          </p:cNvCxnSpPr>
          <p:nvPr/>
        </p:nvCxnSpPr>
        <p:spPr>
          <a:xfrm flipV="1">
            <a:off x="3690200" y="3584568"/>
            <a:ext cx="393736" cy="122970"/>
          </a:xfrm>
          <a:prstGeom prst="bentConnector3">
            <a:avLst>
              <a:gd name="adj1" fmla="val 50000"/>
            </a:avLst>
          </a:prstGeom>
          <a:ln w="508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Arrow 19">
            <a:extLst>
              <a:ext uri="{FF2B5EF4-FFF2-40B4-BE49-F238E27FC236}">
                <a16:creationId xmlns:a16="http://schemas.microsoft.com/office/drawing/2014/main" id="{2EDFB333-F20B-4ED3-B809-A1B82114F0BA}"/>
              </a:ext>
            </a:extLst>
          </p:cNvPr>
          <p:cNvSpPr/>
          <p:nvPr/>
        </p:nvSpPr>
        <p:spPr>
          <a:xfrm>
            <a:off x="571534" y="3472953"/>
            <a:ext cx="432048" cy="448679"/>
          </a:xfrm>
          <a:prstGeom prst="rightArrow">
            <a:avLst/>
          </a:prstGeom>
          <a:solidFill>
            <a:srgbClr val="C61D53"/>
          </a:solidFill>
          <a:ln>
            <a:solidFill>
              <a:srgbClr val="C61D5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12F591A-CDB1-4087-9028-8E8E82C77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67" y="1319279"/>
            <a:ext cx="730066" cy="730066"/>
          </a:xfrm>
          <a:prstGeom prst="rect">
            <a:avLst/>
          </a:prstGeom>
        </p:spPr>
      </p:pic>
      <p:sp>
        <p:nvSpPr>
          <p:cNvPr id="57" name="Rectangle 15">
            <a:extLst>
              <a:ext uri="{FF2B5EF4-FFF2-40B4-BE49-F238E27FC236}">
                <a16:creationId xmlns:a16="http://schemas.microsoft.com/office/drawing/2014/main" id="{EBA3B1FD-D79C-4D21-A95C-AD1DE8AD51D6}"/>
              </a:ext>
            </a:extLst>
          </p:cNvPr>
          <p:cNvSpPr/>
          <p:nvPr/>
        </p:nvSpPr>
        <p:spPr>
          <a:xfrm>
            <a:off x="890601" y="1701917"/>
            <a:ext cx="7362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400" b="1" dirty="0">
                <a:solidFill>
                  <a:srgbClr val="15295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Realistic pathway towards a low carbon power system</a:t>
            </a:r>
            <a:endParaRPr lang="el-GR" sz="2400" b="1" dirty="0">
              <a:solidFill>
                <a:srgbClr val="15295A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C2E4EAA7-EFAA-449D-B546-380DB21717D0}"/>
              </a:ext>
            </a:extLst>
          </p:cNvPr>
          <p:cNvSpPr/>
          <p:nvPr/>
        </p:nvSpPr>
        <p:spPr>
          <a:xfrm>
            <a:off x="7281314" y="2654434"/>
            <a:ext cx="1653056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...at local level</a:t>
            </a:r>
            <a:endParaRPr lang="el-GR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C45088F-FB9B-4C3F-9DDA-4AF6A65C46CB}"/>
              </a:ext>
            </a:extLst>
          </p:cNvPr>
          <p:cNvSpPr/>
          <p:nvPr/>
        </p:nvSpPr>
        <p:spPr>
          <a:xfrm>
            <a:off x="2903145" y="1205985"/>
            <a:ext cx="3337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Decentralized future</a:t>
            </a:r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69486B4A-B14E-48E3-938A-0CB51DC05BF5}"/>
              </a:ext>
            </a:extLst>
          </p:cNvPr>
          <p:cNvSpPr/>
          <p:nvPr/>
        </p:nvSpPr>
        <p:spPr>
          <a:xfrm>
            <a:off x="3292866" y="4774536"/>
            <a:ext cx="1457576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endParaRPr lang="el-GR" b="1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20">
            <a:extLst>
              <a:ext uri="{FF2B5EF4-FFF2-40B4-BE49-F238E27FC236}">
                <a16:creationId xmlns:a16="http://schemas.microsoft.com/office/drawing/2014/main" id="{EC1ADC01-D025-4564-9F37-172BE92CD15A}"/>
              </a:ext>
            </a:extLst>
          </p:cNvPr>
          <p:cNvSpPr/>
          <p:nvPr/>
        </p:nvSpPr>
        <p:spPr>
          <a:xfrm>
            <a:off x="5214625" y="4168977"/>
            <a:ext cx="2592288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Technological</a:t>
            </a:r>
            <a:endParaRPr lang="el-GR" b="1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21">
            <a:extLst>
              <a:ext uri="{FF2B5EF4-FFF2-40B4-BE49-F238E27FC236}">
                <a16:creationId xmlns:a16="http://schemas.microsoft.com/office/drawing/2014/main" id="{8E8E7C7F-5DC1-45AA-A3A0-DD0DE4C34BC2}"/>
              </a:ext>
            </a:extLst>
          </p:cNvPr>
          <p:cNvSpPr/>
          <p:nvPr/>
        </p:nvSpPr>
        <p:spPr>
          <a:xfrm>
            <a:off x="5214625" y="4616069"/>
            <a:ext cx="4320480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</a:t>
            </a:r>
            <a:endParaRPr lang="el-GR" b="1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22">
            <a:extLst>
              <a:ext uri="{FF2B5EF4-FFF2-40B4-BE49-F238E27FC236}">
                <a16:creationId xmlns:a16="http://schemas.microsoft.com/office/drawing/2014/main" id="{0168334A-5AA2-4AE3-856F-FE52B27C4A4E}"/>
              </a:ext>
            </a:extLst>
          </p:cNvPr>
          <p:cNvSpPr/>
          <p:nvPr/>
        </p:nvSpPr>
        <p:spPr>
          <a:xfrm>
            <a:off x="5214625" y="5007920"/>
            <a:ext cx="4320480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</a:t>
            </a:r>
            <a:endParaRPr lang="el-GR" b="1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Left Brace 23">
            <a:extLst>
              <a:ext uri="{FF2B5EF4-FFF2-40B4-BE49-F238E27FC236}">
                <a16:creationId xmlns:a16="http://schemas.microsoft.com/office/drawing/2014/main" id="{4AF29380-9FE7-4ECA-B6C1-83BB80B998FC}"/>
              </a:ext>
            </a:extLst>
          </p:cNvPr>
          <p:cNvSpPr/>
          <p:nvPr/>
        </p:nvSpPr>
        <p:spPr>
          <a:xfrm>
            <a:off x="4864465" y="4186393"/>
            <a:ext cx="432048" cy="1583527"/>
          </a:xfrm>
          <a:prstGeom prst="leftBrace">
            <a:avLst/>
          </a:prstGeom>
          <a:ln w="28575">
            <a:solidFill>
              <a:srgbClr val="C61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24">
            <a:extLst>
              <a:ext uri="{FF2B5EF4-FFF2-40B4-BE49-F238E27FC236}">
                <a16:creationId xmlns:a16="http://schemas.microsoft.com/office/drawing/2014/main" id="{31F5EA5D-EFF3-448E-BA50-B896B1F10E8C}"/>
              </a:ext>
            </a:extLst>
          </p:cNvPr>
          <p:cNvSpPr/>
          <p:nvPr/>
        </p:nvSpPr>
        <p:spPr>
          <a:xfrm>
            <a:off x="7520888" y="4765307"/>
            <a:ext cx="1800200" cy="391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b="1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Reality</a:t>
            </a:r>
            <a:endParaRPr lang="el-GR" sz="2000" b="1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DC74CE1-D911-4F99-BBAC-B1FD54CE4ED1}"/>
              </a:ext>
            </a:extLst>
          </p:cNvPr>
          <p:cNvSpPr/>
          <p:nvPr/>
        </p:nvSpPr>
        <p:spPr>
          <a:xfrm>
            <a:off x="5213241" y="5407833"/>
            <a:ext cx="4320480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solidFill>
                  <a:srgbClr val="15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endParaRPr lang="el-GR" b="1" dirty="0">
              <a:solidFill>
                <a:srgbClr val="1529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ight Arrow 27">
            <a:extLst>
              <a:ext uri="{FF2B5EF4-FFF2-40B4-BE49-F238E27FC236}">
                <a16:creationId xmlns:a16="http://schemas.microsoft.com/office/drawing/2014/main" id="{6800A458-EFA0-4743-8B37-F7D53B4A34C6}"/>
              </a:ext>
            </a:extLst>
          </p:cNvPr>
          <p:cNvSpPr/>
          <p:nvPr/>
        </p:nvSpPr>
        <p:spPr>
          <a:xfrm>
            <a:off x="7120508" y="4450342"/>
            <a:ext cx="505946" cy="1010473"/>
          </a:xfrm>
          <a:prstGeom prst="rightArrow">
            <a:avLst/>
          </a:prstGeom>
          <a:noFill/>
          <a:ln w="41275"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Curved Right 67">
            <a:extLst>
              <a:ext uri="{FF2B5EF4-FFF2-40B4-BE49-F238E27FC236}">
                <a16:creationId xmlns:a16="http://schemas.microsoft.com/office/drawing/2014/main" id="{4D6CA182-BD51-4E39-858C-E1CEE88DE672}"/>
              </a:ext>
            </a:extLst>
          </p:cNvPr>
          <p:cNvSpPr/>
          <p:nvPr/>
        </p:nvSpPr>
        <p:spPr>
          <a:xfrm rot="20859617">
            <a:off x="2803064" y="4106607"/>
            <a:ext cx="444768" cy="1023728"/>
          </a:xfrm>
          <a:prstGeom prst="curvedRightArrow">
            <a:avLst>
              <a:gd name="adj1" fmla="val 25000"/>
              <a:gd name="adj2" fmla="val 45728"/>
              <a:gd name="adj3" fmla="val 33421"/>
            </a:avLst>
          </a:prstGeom>
          <a:solidFill>
            <a:srgbClr val="C61D53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4005276-4240-4C80-A814-C0A7B91916B1}"/>
              </a:ext>
            </a:extLst>
          </p:cNvPr>
          <p:cNvGrpSpPr/>
          <p:nvPr/>
        </p:nvGrpSpPr>
        <p:grpSpPr>
          <a:xfrm>
            <a:off x="292963" y="4955363"/>
            <a:ext cx="4057457" cy="1430214"/>
            <a:chOff x="197501" y="4604916"/>
            <a:chExt cx="3574894" cy="1430214"/>
          </a:xfrm>
        </p:grpSpPr>
        <p:sp>
          <p:nvSpPr>
            <p:cNvPr id="70" name="Rectangle 4">
              <a:extLst>
                <a:ext uri="{FF2B5EF4-FFF2-40B4-BE49-F238E27FC236}">
                  <a16:creationId xmlns:a16="http://schemas.microsoft.com/office/drawing/2014/main" id="{64A5B782-C9FE-4D61-B386-6F2521FADA3A}"/>
                </a:ext>
              </a:extLst>
            </p:cNvPr>
            <p:cNvSpPr/>
            <p:nvPr/>
          </p:nvSpPr>
          <p:spPr>
            <a:xfrm>
              <a:off x="413148" y="4984521"/>
              <a:ext cx="3359247" cy="1050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1800"/>
                </a:spcAft>
                <a:buClr>
                  <a:schemeClr val="accent2">
                    <a:lumMod val="60000"/>
                    <a:lumOff val="40000"/>
                  </a:schemeClr>
                </a:buClr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Demand-Side Management (DSM) modeling</a:t>
              </a:r>
              <a:endParaRPr lang="el-GR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A0F86C5A-6E99-444E-B2FC-2346FA7CF571}"/>
                </a:ext>
              </a:extLst>
            </p:cNvPr>
            <p:cNvSpPr/>
            <p:nvPr/>
          </p:nvSpPr>
          <p:spPr>
            <a:xfrm>
              <a:off x="197501" y="4604916"/>
              <a:ext cx="421801" cy="430003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869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Further adoption of small-scale PV towards 2030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C168D2-E401-4185-9B89-A6B6E733770B}"/>
              </a:ext>
            </a:extLst>
          </p:cNvPr>
          <p:cNvGrpSpPr/>
          <p:nvPr/>
        </p:nvGrpSpPr>
        <p:grpSpPr>
          <a:xfrm>
            <a:off x="227277" y="1524000"/>
            <a:ext cx="4304272" cy="2394768"/>
            <a:chOff x="304800" y="1643832"/>
            <a:chExt cx="4304272" cy="239476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F4A1D5E-6124-4AAC-B079-18E5C0510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3" t="16171" r="10590" b="9794"/>
            <a:stretch/>
          </p:blipFill>
          <p:spPr>
            <a:xfrm>
              <a:off x="304800" y="2066078"/>
              <a:ext cx="4230130" cy="1972521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A310B63-7641-4347-9CE0-7677D482E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" y="1643832"/>
              <a:ext cx="0" cy="2394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1B02275-06B6-48E4-8CAF-8181A1994D31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" y="4038600"/>
              <a:ext cx="43042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185C2B-9230-4824-8669-F71A65C5661E}"/>
              </a:ext>
            </a:extLst>
          </p:cNvPr>
          <p:cNvGrpSpPr/>
          <p:nvPr/>
        </p:nvGrpSpPr>
        <p:grpSpPr>
          <a:xfrm>
            <a:off x="4744477" y="3581400"/>
            <a:ext cx="4333877" cy="2394768"/>
            <a:chOff x="4810123" y="3608028"/>
            <a:chExt cx="4333877" cy="239476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B69CF9F-251A-4BE7-A7EA-8F230622A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8" t="16972" r="10834" b="10001"/>
            <a:stretch/>
          </p:blipFill>
          <p:spPr>
            <a:xfrm>
              <a:off x="4810123" y="4018508"/>
              <a:ext cx="4230131" cy="1984287"/>
            </a:xfrm>
            <a:prstGeom prst="rect">
              <a:avLst/>
            </a:prstGeom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EF2FB4B-F6A0-46BA-B226-795E7A501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8223" y="3608028"/>
              <a:ext cx="0" cy="2394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A7B4B76-20C4-4F5B-9B38-AB31A62F8443}"/>
                </a:ext>
              </a:extLst>
            </p:cNvPr>
            <p:cNvCxnSpPr>
              <a:cxnSpLocks/>
            </p:cNvCxnSpPr>
            <p:nvPr/>
          </p:nvCxnSpPr>
          <p:spPr>
            <a:xfrm>
              <a:off x="4839728" y="6002796"/>
              <a:ext cx="43042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A13A572-E41E-4074-9DE4-97C3B13F6537}"/>
              </a:ext>
            </a:extLst>
          </p:cNvPr>
          <p:cNvCxnSpPr>
            <a:cxnSpLocks/>
          </p:cNvCxnSpPr>
          <p:nvPr/>
        </p:nvCxnSpPr>
        <p:spPr>
          <a:xfrm>
            <a:off x="8839200" y="3991880"/>
            <a:ext cx="0" cy="78690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BFE8020-E9C8-4B8E-BE52-9800D4452A16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8157778" y="2383560"/>
            <a:ext cx="681422" cy="1903214"/>
          </a:xfrm>
          <a:prstGeom prst="straightConnector1">
            <a:avLst/>
          </a:prstGeom>
          <a:ln w="5080"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80E3A11-2B82-4531-BCFD-48B220DEC3EF}"/>
              </a:ext>
            </a:extLst>
          </p:cNvPr>
          <p:cNvSpPr txBox="1"/>
          <p:nvPr/>
        </p:nvSpPr>
        <p:spPr>
          <a:xfrm>
            <a:off x="7315200" y="1584228"/>
            <a:ext cx="1685155" cy="79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Variance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of outcomes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endParaRPr lang="el-GR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0E1119-E04A-4234-BC5C-A3D3F20EFD97}"/>
              </a:ext>
            </a:extLst>
          </p:cNvPr>
          <p:cNvSpPr txBox="1"/>
          <p:nvPr/>
        </p:nvSpPr>
        <p:spPr>
          <a:xfrm>
            <a:off x="4782577" y="1345616"/>
            <a:ext cx="2210705" cy="11304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>
                <a:solidFill>
                  <a:srgbClr val="C61D53"/>
                </a:solidFill>
                <a:latin typeface="Trebuchet MS" panose="020B0603020202020204" pitchFamily="34" charset="0"/>
              </a:rPr>
              <a:t>Quantifying adoption uncertainty</a:t>
            </a:r>
            <a:endParaRPr lang="el-GR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Equals 54">
            <a:extLst>
              <a:ext uri="{FF2B5EF4-FFF2-40B4-BE49-F238E27FC236}">
                <a16:creationId xmlns:a16="http://schemas.microsoft.com/office/drawing/2014/main" id="{89B813B2-8DD0-42D4-8ACF-D5F357BA65AA}"/>
              </a:ext>
            </a:extLst>
          </p:cNvPr>
          <p:cNvSpPr/>
          <p:nvPr/>
        </p:nvSpPr>
        <p:spPr>
          <a:xfrm>
            <a:off x="6732717" y="1707149"/>
            <a:ext cx="550252" cy="407391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28">
            <a:extLst>
              <a:ext uri="{FF2B5EF4-FFF2-40B4-BE49-F238E27FC236}">
                <a16:creationId xmlns:a16="http://schemas.microsoft.com/office/drawing/2014/main" id="{5B35BA45-4E25-4A34-A5B1-9C3C7A8D86ED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3361378" y="2902078"/>
            <a:ext cx="378870" cy="384395"/>
          </a:xfrm>
          <a:prstGeom prst="straightConnector1">
            <a:avLst/>
          </a:prstGeom>
          <a:ln w="508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7DF22AB-25B7-462F-A059-B13191AACBE5}"/>
              </a:ext>
            </a:extLst>
          </p:cNvPr>
          <p:cNvSpPr txBox="1"/>
          <p:nvPr/>
        </p:nvSpPr>
        <p:spPr>
          <a:xfrm>
            <a:off x="1235620" y="1937856"/>
            <a:ext cx="1291202" cy="6050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C61D53"/>
                </a:solidFill>
                <a:latin typeface="Trebuchet MS" panose="020B0603020202020204" pitchFamily="34" charset="0"/>
              </a:rPr>
              <a:t>Willing</a:t>
            </a:r>
          </a:p>
          <a:p>
            <a:pPr algn="ctr"/>
            <a:r>
              <a:rPr lang="en-US" dirty="0">
                <a:solidFill>
                  <a:srgbClr val="C61D53"/>
                </a:solidFill>
                <a:latin typeface="Trebuchet MS" panose="020B0603020202020204" pitchFamily="34" charset="0"/>
              </a:rPr>
              <a:t>investors</a:t>
            </a:r>
            <a:endParaRPr lang="el-GR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6" name="Straight Arrow Connector 32">
            <a:extLst>
              <a:ext uri="{FF2B5EF4-FFF2-40B4-BE49-F238E27FC236}">
                <a16:creationId xmlns:a16="http://schemas.microsoft.com/office/drawing/2014/main" id="{101F04F7-0CF6-4A52-916A-89507AD69282}"/>
              </a:ext>
            </a:extLst>
          </p:cNvPr>
          <p:cNvCxnSpPr>
            <a:cxnSpLocks/>
          </p:cNvCxnSpPr>
          <p:nvPr/>
        </p:nvCxnSpPr>
        <p:spPr>
          <a:xfrm>
            <a:off x="2482539" y="2223490"/>
            <a:ext cx="677252" cy="33821"/>
          </a:xfrm>
          <a:prstGeom prst="straightConnector1">
            <a:avLst/>
          </a:prstGeom>
          <a:ln w="508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666C9F2-0834-481F-88BB-E4E10A1230A1}"/>
              </a:ext>
            </a:extLst>
          </p:cNvPr>
          <p:cNvSpPr txBox="1"/>
          <p:nvPr/>
        </p:nvSpPr>
        <p:spPr>
          <a:xfrm>
            <a:off x="2561278" y="3286473"/>
            <a:ext cx="1600200" cy="6050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C61D53"/>
                </a:solidFill>
                <a:latin typeface="Trebuchet MS" panose="020B0603020202020204" pitchFamily="34" charset="0"/>
              </a:rPr>
              <a:t>Risk-averse</a:t>
            </a:r>
          </a:p>
          <a:p>
            <a:pPr algn="ctr"/>
            <a:r>
              <a:rPr lang="en-US" dirty="0">
                <a:solidFill>
                  <a:srgbClr val="C61D53"/>
                </a:solidFill>
                <a:latin typeface="Trebuchet MS" panose="020B0603020202020204" pitchFamily="34" charset="0"/>
              </a:rPr>
              <a:t>investors</a:t>
            </a:r>
            <a:endParaRPr lang="el-GR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67441D0A-F78D-48CB-AEA2-F59B73AEA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36024" r="17156" b="36868"/>
          <a:stretch/>
        </p:blipFill>
        <p:spPr>
          <a:xfrm>
            <a:off x="869350" y="4570666"/>
            <a:ext cx="3020125" cy="890278"/>
          </a:xfrm>
          <a:prstGeom prst="rect">
            <a:avLst/>
          </a:prstGeom>
        </p:spPr>
      </p:pic>
      <p:cxnSp>
        <p:nvCxnSpPr>
          <p:cNvPr id="24" name="Straight Arrow Connector 54">
            <a:extLst>
              <a:ext uri="{FF2B5EF4-FFF2-40B4-BE49-F238E27FC236}">
                <a16:creationId xmlns:a16="http://schemas.microsoft.com/office/drawing/2014/main" id="{A1D034D8-C29A-4511-860A-BAA6EA216597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532817" y="3887607"/>
            <a:ext cx="154635" cy="713044"/>
          </a:xfrm>
          <a:prstGeom prst="straightConnector1">
            <a:avLst/>
          </a:prstGeom>
          <a:ln w="508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219646-2F40-48F3-AF66-3B8868728CFD}"/>
              </a:ext>
            </a:extLst>
          </p:cNvPr>
          <p:cNvSpPr txBox="1"/>
          <p:nvPr/>
        </p:nvSpPr>
        <p:spPr>
          <a:xfrm>
            <a:off x="6732717" y="3558112"/>
            <a:ext cx="1600200" cy="3294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rgbClr val="C61D53"/>
                </a:solidFill>
                <a:latin typeface="Trebuchet MS" panose="020B0603020202020204" pitchFamily="34" charset="0"/>
              </a:rPr>
              <a:t>mean value</a:t>
            </a:r>
            <a:endParaRPr lang="el-GR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0195414D-2447-49F0-9524-FCA24B9B5D32}"/>
              </a:ext>
            </a:extLst>
          </p:cNvPr>
          <p:cNvSpPr/>
          <p:nvPr/>
        </p:nvSpPr>
        <p:spPr>
          <a:xfrm rot="5400000">
            <a:off x="4504219" y="2313082"/>
            <a:ext cx="1022781" cy="1290625"/>
          </a:xfrm>
          <a:prstGeom prst="bentArrow">
            <a:avLst/>
          </a:prstGeom>
          <a:solidFill>
            <a:schemeClr val="bg1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91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Further adoption of small-scale PV in Denmark towards 2030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D01E37-ED03-4D7C-9168-98CE9E9DDC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t="14800" r="13027" b="7164"/>
          <a:stretch/>
        </p:blipFill>
        <p:spPr>
          <a:xfrm>
            <a:off x="443159" y="1795244"/>
            <a:ext cx="8257681" cy="4026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B8814A-EE43-46D0-A470-01C724A2BC31}"/>
              </a:ext>
            </a:extLst>
          </p:cNvPr>
          <p:cNvSpPr/>
          <p:nvPr/>
        </p:nvSpPr>
        <p:spPr>
          <a:xfrm>
            <a:off x="77519" y="2528408"/>
            <a:ext cx="430887" cy="180118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PV Capacity (MW)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D3A21-8262-4592-8174-BAE6B7924DAC}"/>
              </a:ext>
            </a:extLst>
          </p:cNvPr>
          <p:cNvSpPr/>
          <p:nvPr/>
        </p:nvSpPr>
        <p:spPr>
          <a:xfrm>
            <a:off x="3047155" y="5821959"/>
            <a:ext cx="323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2020 - 2030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A0BC95-9AB7-45CF-800C-0F8ABBA16FF6}"/>
              </a:ext>
            </a:extLst>
          </p:cNvPr>
          <p:cNvCxnSpPr>
            <a:cxnSpLocks/>
          </p:cNvCxnSpPr>
          <p:nvPr/>
        </p:nvCxnSpPr>
        <p:spPr>
          <a:xfrm flipV="1">
            <a:off x="805343" y="2223083"/>
            <a:ext cx="7826929" cy="7550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0D32933-1B2D-4DF5-BD32-6F370156A4A0}"/>
              </a:ext>
            </a:extLst>
          </p:cNvPr>
          <p:cNvSpPr/>
          <p:nvPr/>
        </p:nvSpPr>
        <p:spPr>
          <a:xfrm>
            <a:off x="2768460" y="1378061"/>
            <a:ext cx="3788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Average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expected PV capacity addition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EB41EC-7209-4F10-8400-8363E31832C2}"/>
              </a:ext>
            </a:extLst>
          </p:cNvPr>
          <p:cNvSpPr/>
          <p:nvPr/>
        </p:nvSpPr>
        <p:spPr>
          <a:xfrm>
            <a:off x="805343" y="1891686"/>
            <a:ext cx="1191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480 MW</a:t>
            </a:r>
            <a:endParaRPr lang="en-US" sz="2000" dirty="0">
              <a:solidFill>
                <a:srgbClr val="C61D5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8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Further adoption of small-scale PV in Denmark towards 2030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D01E37-ED03-4D7C-9168-98CE9E9DDC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t="14800" r="13027" b="7164"/>
          <a:stretch/>
        </p:blipFill>
        <p:spPr>
          <a:xfrm>
            <a:off x="443159" y="1795244"/>
            <a:ext cx="8257681" cy="4026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B8814A-EE43-46D0-A470-01C724A2BC31}"/>
              </a:ext>
            </a:extLst>
          </p:cNvPr>
          <p:cNvSpPr/>
          <p:nvPr/>
        </p:nvSpPr>
        <p:spPr>
          <a:xfrm>
            <a:off x="77519" y="2528408"/>
            <a:ext cx="430887" cy="180118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PV Capacity (MW)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D3A21-8262-4592-8174-BAE6B7924DAC}"/>
              </a:ext>
            </a:extLst>
          </p:cNvPr>
          <p:cNvSpPr/>
          <p:nvPr/>
        </p:nvSpPr>
        <p:spPr>
          <a:xfrm>
            <a:off x="3047155" y="5821959"/>
            <a:ext cx="323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2020 - 2030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D32933-1B2D-4DF5-BD32-6F370156A4A0}"/>
              </a:ext>
            </a:extLst>
          </p:cNvPr>
          <p:cNvSpPr/>
          <p:nvPr/>
        </p:nvSpPr>
        <p:spPr>
          <a:xfrm>
            <a:off x="2768460" y="1378061"/>
            <a:ext cx="3788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Quantification of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uncertainty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Arrow Connector 31">
            <a:extLst>
              <a:ext uri="{FF2B5EF4-FFF2-40B4-BE49-F238E27FC236}">
                <a16:creationId xmlns:a16="http://schemas.microsoft.com/office/drawing/2014/main" id="{8F4E62BF-97A1-434F-9715-840F82F0B78F}"/>
              </a:ext>
            </a:extLst>
          </p:cNvPr>
          <p:cNvCxnSpPr>
            <a:cxnSpLocks/>
          </p:cNvCxnSpPr>
          <p:nvPr/>
        </p:nvCxnSpPr>
        <p:spPr>
          <a:xfrm>
            <a:off x="8644211" y="1853967"/>
            <a:ext cx="0" cy="1115736"/>
          </a:xfrm>
          <a:prstGeom prst="straightConnector1">
            <a:avLst/>
          </a:prstGeom>
          <a:ln w="19050">
            <a:solidFill>
              <a:srgbClr val="C61D5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383BDF8-AAE3-4D97-81C9-457CBDD5E475}"/>
              </a:ext>
            </a:extLst>
          </p:cNvPr>
          <p:cNvSpPr/>
          <p:nvPr/>
        </p:nvSpPr>
        <p:spPr>
          <a:xfrm>
            <a:off x="8048383" y="3140873"/>
            <a:ext cx="1191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170 MW</a:t>
            </a:r>
            <a:endParaRPr lang="en-US" sz="2000" dirty="0">
              <a:solidFill>
                <a:srgbClr val="C61D5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15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Further adoption of small-scale PV in France towards 2030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DC46A9F-1BE6-47A0-9880-C4F8F07E6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2538" r="13027" b="6976"/>
          <a:stretch/>
        </p:blipFill>
        <p:spPr>
          <a:xfrm>
            <a:off x="504121" y="1608941"/>
            <a:ext cx="8107257" cy="42130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272CFA-E06D-48BD-B591-303E902EBB46}"/>
              </a:ext>
            </a:extLst>
          </p:cNvPr>
          <p:cNvSpPr/>
          <p:nvPr/>
        </p:nvSpPr>
        <p:spPr>
          <a:xfrm>
            <a:off x="77519" y="2528408"/>
            <a:ext cx="430887" cy="180118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PV Capacity (MW)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C2AB7-7495-4ED3-AD64-33BCDD6EB37C}"/>
              </a:ext>
            </a:extLst>
          </p:cNvPr>
          <p:cNvSpPr/>
          <p:nvPr/>
        </p:nvSpPr>
        <p:spPr>
          <a:xfrm>
            <a:off x="3047155" y="5821959"/>
            <a:ext cx="323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2020 - 2030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7EFD0C-BFA3-42B0-AC25-FEF8537B2E83}"/>
              </a:ext>
            </a:extLst>
          </p:cNvPr>
          <p:cNvCxnSpPr>
            <a:cxnSpLocks/>
          </p:cNvCxnSpPr>
          <p:nvPr/>
        </p:nvCxnSpPr>
        <p:spPr>
          <a:xfrm flipV="1">
            <a:off x="914400" y="2139193"/>
            <a:ext cx="7617204" cy="1006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CA3ED07-F622-448B-9FB3-CA6EAE4E632F}"/>
              </a:ext>
            </a:extLst>
          </p:cNvPr>
          <p:cNvSpPr/>
          <p:nvPr/>
        </p:nvSpPr>
        <p:spPr>
          <a:xfrm>
            <a:off x="914399" y="1832961"/>
            <a:ext cx="1484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2,150 MW</a:t>
            </a:r>
            <a:endParaRPr lang="en-US" sz="2000" dirty="0">
              <a:solidFill>
                <a:srgbClr val="C61D5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208924-6018-42DC-82C3-F7AE182968D9}"/>
              </a:ext>
            </a:extLst>
          </p:cNvPr>
          <p:cNvSpPr/>
          <p:nvPr/>
        </p:nvSpPr>
        <p:spPr>
          <a:xfrm>
            <a:off x="2768460" y="1378061"/>
            <a:ext cx="3788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Average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expected PV capacity addition</a:t>
            </a:r>
          </a:p>
        </p:txBody>
      </p:sp>
    </p:spTree>
    <p:extLst>
      <p:ext uri="{BB962C8B-B14F-4D97-AF65-F5344CB8AC3E}">
        <p14:creationId xmlns:p14="http://schemas.microsoft.com/office/powerpoint/2010/main" val="1564691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Further adoption of small-scale PV in France towards 2030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DC46A9F-1BE6-47A0-9880-C4F8F07E6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2538" r="13027" b="6976"/>
          <a:stretch/>
        </p:blipFill>
        <p:spPr>
          <a:xfrm>
            <a:off x="518371" y="1608941"/>
            <a:ext cx="8107257" cy="42130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272CFA-E06D-48BD-B591-303E902EBB46}"/>
              </a:ext>
            </a:extLst>
          </p:cNvPr>
          <p:cNvSpPr/>
          <p:nvPr/>
        </p:nvSpPr>
        <p:spPr>
          <a:xfrm>
            <a:off x="77519" y="2528408"/>
            <a:ext cx="430887" cy="180118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PV Capacity (MW)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C2AB7-7495-4ED3-AD64-33BCDD6EB37C}"/>
              </a:ext>
            </a:extLst>
          </p:cNvPr>
          <p:cNvSpPr/>
          <p:nvPr/>
        </p:nvSpPr>
        <p:spPr>
          <a:xfrm>
            <a:off x="3047155" y="5821959"/>
            <a:ext cx="323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2020 - 2030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208924-6018-42DC-82C3-F7AE182968D9}"/>
              </a:ext>
            </a:extLst>
          </p:cNvPr>
          <p:cNvSpPr/>
          <p:nvPr/>
        </p:nvSpPr>
        <p:spPr>
          <a:xfrm>
            <a:off x="2768460" y="1378061"/>
            <a:ext cx="3788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Quantification of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uncertainty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" name="Straight Arrow Connector 31">
            <a:extLst>
              <a:ext uri="{FF2B5EF4-FFF2-40B4-BE49-F238E27FC236}">
                <a16:creationId xmlns:a16="http://schemas.microsoft.com/office/drawing/2014/main" id="{F3BFC5E6-EB9A-43F3-A582-81B7298FD196}"/>
              </a:ext>
            </a:extLst>
          </p:cNvPr>
          <p:cNvCxnSpPr>
            <a:cxnSpLocks/>
          </p:cNvCxnSpPr>
          <p:nvPr/>
        </p:nvCxnSpPr>
        <p:spPr>
          <a:xfrm>
            <a:off x="8577822" y="1741999"/>
            <a:ext cx="0" cy="786409"/>
          </a:xfrm>
          <a:prstGeom prst="straightConnector1">
            <a:avLst/>
          </a:prstGeom>
          <a:ln w="19050">
            <a:solidFill>
              <a:srgbClr val="C61D5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D7DFEFD-DC7A-4DD4-A4A3-C4CAAFF7A702}"/>
              </a:ext>
            </a:extLst>
          </p:cNvPr>
          <p:cNvSpPr/>
          <p:nvPr/>
        </p:nvSpPr>
        <p:spPr>
          <a:xfrm>
            <a:off x="7981994" y="2759288"/>
            <a:ext cx="1191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500 MW</a:t>
            </a:r>
            <a:endParaRPr lang="en-US" sz="2000" dirty="0">
              <a:solidFill>
                <a:srgbClr val="C61D5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05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Further adoption of small-scale PV in Greece towards 2030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E6289-15DB-47A6-BC08-E77E62A35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12348" r="12660" b="6788"/>
          <a:stretch/>
        </p:blipFill>
        <p:spPr>
          <a:xfrm>
            <a:off x="508406" y="1459684"/>
            <a:ext cx="8482082" cy="4362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DA6F06-9F9B-41EF-AD38-F7ECF380EE8F}"/>
              </a:ext>
            </a:extLst>
          </p:cNvPr>
          <p:cNvSpPr/>
          <p:nvPr/>
        </p:nvSpPr>
        <p:spPr>
          <a:xfrm>
            <a:off x="77519" y="2528408"/>
            <a:ext cx="430887" cy="180118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PV Capacity (MW)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941EE-3020-430C-9584-314E62B5A1A5}"/>
              </a:ext>
            </a:extLst>
          </p:cNvPr>
          <p:cNvSpPr/>
          <p:nvPr/>
        </p:nvSpPr>
        <p:spPr>
          <a:xfrm>
            <a:off x="3047155" y="5821959"/>
            <a:ext cx="323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2020 - 2030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4EF234-F12E-49DB-B84E-683454DFB0C5}"/>
              </a:ext>
            </a:extLst>
          </p:cNvPr>
          <p:cNvCxnSpPr>
            <a:cxnSpLocks/>
          </p:cNvCxnSpPr>
          <p:nvPr/>
        </p:nvCxnSpPr>
        <p:spPr>
          <a:xfrm flipV="1">
            <a:off x="872455" y="2021747"/>
            <a:ext cx="8036654" cy="14261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659BEA7-631F-43A4-82FC-0E39B8B06CDE}"/>
              </a:ext>
            </a:extLst>
          </p:cNvPr>
          <p:cNvSpPr/>
          <p:nvPr/>
        </p:nvSpPr>
        <p:spPr>
          <a:xfrm>
            <a:off x="872455" y="1749938"/>
            <a:ext cx="1484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550 MW</a:t>
            </a:r>
            <a:endParaRPr lang="en-US" sz="2000" dirty="0">
              <a:solidFill>
                <a:srgbClr val="C61D5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C0BDB0-3FC3-4ABD-A24C-30C9637F2662}"/>
              </a:ext>
            </a:extLst>
          </p:cNvPr>
          <p:cNvSpPr/>
          <p:nvPr/>
        </p:nvSpPr>
        <p:spPr>
          <a:xfrm>
            <a:off x="2768460" y="1378061"/>
            <a:ext cx="3788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Average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expected PV capacity addition</a:t>
            </a:r>
          </a:p>
        </p:txBody>
      </p:sp>
    </p:spTree>
    <p:extLst>
      <p:ext uri="{BB962C8B-B14F-4D97-AF65-F5344CB8AC3E}">
        <p14:creationId xmlns:p14="http://schemas.microsoft.com/office/powerpoint/2010/main" val="2590818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Further adoption of small-scale PV in Greece towards 2030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E6289-15DB-47A6-BC08-E77E62A35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12348" r="12660" b="6788"/>
          <a:stretch/>
        </p:blipFill>
        <p:spPr>
          <a:xfrm>
            <a:off x="508406" y="1543574"/>
            <a:ext cx="8318965" cy="4278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DA6F06-9F9B-41EF-AD38-F7ECF380EE8F}"/>
              </a:ext>
            </a:extLst>
          </p:cNvPr>
          <p:cNvSpPr/>
          <p:nvPr/>
        </p:nvSpPr>
        <p:spPr>
          <a:xfrm>
            <a:off x="77519" y="2528408"/>
            <a:ext cx="430887" cy="180118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PV Capacity (MW)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941EE-3020-430C-9584-314E62B5A1A5}"/>
              </a:ext>
            </a:extLst>
          </p:cNvPr>
          <p:cNvSpPr/>
          <p:nvPr/>
        </p:nvSpPr>
        <p:spPr>
          <a:xfrm>
            <a:off x="3047155" y="5821959"/>
            <a:ext cx="323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2020 - 2030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9BEA7-631F-43A4-82FC-0E39B8B06CDE}"/>
              </a:ext>
            </a:extLst>
          </p:cNvPr>
          <p:cNvSpPr/>
          <p:nvPr/>
        </p:nvSpPr>
        <p:spPr>
          <a:xfrm>
            <a:off x="8022349" y="3276610"/>
            <a:ext cx="1226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230 MW</a:t>
            </a:r>
            <a:endParaRPr lang="en-US" sz="2000" dirty="0">
              <a:solidFill>
                <a:srgbClr val="C61D5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C0BDB0-3FC3-4ABD-A24C-30C9637F2662}"/>
              </a:ext>
            </a:extLst>
          </p:cNvPr>
          <p:cNvSpPr/>
          <p:nvPr/>
        </p:nvSpPr>
        <p:spPr>
          <a:xfrm>
            <a:off x="2768460" y="1378061"/>
            <a:ext cx="3788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Quantification of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uncertainty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" name="Straight Arrow Connector 31">
            <a:extLst>
              <a:ext uri="{FF2B5EF4-FFF2-40B4-BE49-F238E27FC236}">
                <a16:creationId xmlns:a16="http://schemas.microsoft.com/office/drawing/2014/main" id="{7C136319-7D18-4589-8031-1785C35890F6}"/>
              </a:ext>
            </a:extLst>
          </p:cNvPr>
          <p:cNvCxnSpPr>
            <a:cxnSpLocks/>
          </p:cNvCxnSpPr>
          <p:nvPr/>
        </p:nvCxnSpPr>
        <p:spPr>
          <a:xfrm>
            <a:off x="8737213" y="1723615"/>
            <a:ext cx="4116" cy="1433440"/>
          </a:xfrm>
          <a:prstGeom prst="straightConnector1">
            <a:avLst/>
          </a:prstGeom>
          <a:ln w="19050">
            <a:solidFill>
              <a:srgbClr val="C61D5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6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3635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Results – </a:t>
            </a:r>
            <a:r>
              <a:rPr lang="en-US" sz="3600" dirty="0">
                <a:solidFill>
                  <a:srgbClr val="C61D53"/>
                </a:solidFill>
              </a:rPr>
              <a:t>Further adoption of small-scale PV in Greece towards 2030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E6289-15DB-47A6-BC08-E77E62A35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12348" r="12660" b="6788"/>
          <a:stretch/>
        </p:blipFill>
        <p:spPr>
          <a:xfrm>
            <a:off x="508406" y="1543574"/>
            <a:ext cx="8318965" cy="4278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DA6F06-9F9B-41EF-AD38-F7ECF380EE8F}"/>
              </a:ext>
            </a:extLst>
          </p:cNvPr>
          <p:cNvSpPr/>
          <p:nvPr/>
        </p:nvSpPr>
        <p:spPr>
          <a:xfrm>
            <a:off x="77519" y="2528408"/>
            <a:ext cx="430887" cy="180118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PV Capacity (MW)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941EE-3020-430C-9584-314E62B5A1A5}"/>
              </a:ext>
            </a:extLst>
          </p:cNvPr>
          <p:cNvSpPr/>
          <p:nvPr/>
        </p:nvSpPr>
        <p:spPr>
          <a:xfrm>
            <a:off x="3047155" y="5821959"/>
            <a:ext cx="323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2020 - 2030</a:t>
            </a:r>
          </a:p>
        </p:txBody>
      </p:sp>
      <p:cxnSp>
        <p:nvCxnSpPr>
          <p:cNvPr id="14" name="Straight Arrow Connector 31">
            <a:extLst>
              <a:ext uri="{FF2B5EF4-FFF2-40B4-BE49-F238E27FC236}">
                <a16:creationId xmlns:a16="http://schemas.microsoft.com/office/drawing/2014/main" id="{9ACDDA8B-6D73-4AB3-9851-60E612DD7000}"/>
              </a:ext>
            </a:extLst>
          </p:cNvPr>
          <p:cNvCxnSpPr>
            <a:cxnSpLocks/>
          </p:cNvCxnSpPr>
          <p:nvPr/>
        </p:nvCxnSpPr>
        <p:spPr>
          <a:xfrm>
            <a:off x="8827371" y="1711059"/>
            <a:ext cx="0" cy="369411"/>
          </a:xfrm>
          <a:prstGeom prst="straightConnector1">
            <a:avLst/>
          </a:prstGeom>
          <a:ln w="28575">
            <a:solidFill>
              <a:srgbClr val="C61D5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E25A4-A87A-4BAB-9F83-673AD04CA0E8}"/>
              </a:ext>
            </a:extLst>
          </p:cNvPr>
          <p:cNvSpPr/>
          <p:nvPr/>
        </p:nvSpPr>
        <p:spPr>
          <a:xfrm>
            <a:off x="2734089" y="1324247"/>
            <a:ext cx="386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Average</a:t>
            </a:r>
            <a:r>
              <a:rPr lang="en-GB" dirty="0">
                <a:solidFill>
                  <a:srgbClr val="002060"/>
                </a:solidFill>
              </a:rPr>
              <a:t> scenario (</a:t>
            </a:r>
            <a:r>
              <a:rPr lang="en-GB" dirty="0">
                <a:solidFill>
                  <a:srgbClr val="C61D53"/>
                </a:solidFill>
              </a:rPr>
              <a:t>probable</a:t>
            </a:r>
            <a:r>
              <a:rPr lang="en-GB" dirty="0">
                <a:solidFill>
                  <a:srgbClr val="002060"/>
                </a:solidFill>
              </a:rPr>
              <a:t>/</a:t>
            </a:r>
            <a:r>
              <a:rPr lang="en-GB" dirty="0">
                <a:solidFill>
                  <a:srgbClr val="C61D53"/>
                </a:solidFill>
              </a:rPr>
              <a:t>realistic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very close to the more </a:t>
            </a:r>
            <a:r>
              <a:rPr lang="en-GB" b="1" dirty="0">
                <a:solidFill>
                  <a:srgbClr val="002060"/>
                </a:solidFill>
              </a:rPr>
              <a:t>optimistic</a:t>
            </a:r>
            <a:r>
              <a:rPr lang="en-GB" dirty="0">
                <a:solidFill>
                  <a:srgbClr val="002060"/>
                </a:solidFill>
              </a:rPr>
              <a:t> one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42A6DA-5958-4093-AB56-094D060261E4}"/>
              </a:ext>
            </a:extLst>
          </p:cNvPr>
          <p:cNvSpPr txBox="1"/>
          <p:nvPr/>
        </p:nvSpPr>
        <p:spPr>
          <a:xfrm>
            <a:off x="3926399" y="2290188"/>
            <a:ext cx="1291202" cy="6050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C61D53"/>
                </a:solidFill>
                <a:latin typeface="Trebuchet MS" panose="020B0603020202020204" pitchFamily="34" charset="0"/>
              </a:rPr>
              <a:t>Willing</a:t>
            </a:r>
          </a:p>
          <a:p>
            <a:pPr algn="ctr"/>
            <a:r>
              <a:rPr lang="en-US" dirty="0">
                <a:solidFill>
                  <a:srgbClr val="C61D53"/>
                </a:solidFill>
                <a:latin typeface="Trebuchet MS" panose="020B0603020202020204" pitchFamily="34" charset="0"/>
              </a:rPr>
              <a:t>investors</a:t>
            </a:r>
            <a:endParaRPr lang="el-GR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7" name="Straight Arrow Connector 32">
            <a:extLst>
              <a:ext uri="{FF2B5EF4-FFF2-40B4-BE49-F238E27FC236}">
                <a16:creationId xmlns:a16="http://schemas.microsoft.com/office/drawing/2014/main" id="{2B7004E9-5201-4404-A4F1-09D5C386CD3B}"/>
              </a:ext>
            </a:extLst>
          </p:cNvPr>
          <p:cNvCxnSpPr>
            <a:cxnSpLocks/>
          </p:cNvCxnSpPr>
          <p:nvPr/>
        </p:nvCxnSpPr>
        <p:spPr>
          <a:xfrm>
            <a:off x="5173318" y="2575822"/>
            <a:ext cx="677252" cy="33821"/>
          </a:xfrm>
          <a:prstGeom prst="straightConnector1">
            <a:avLst/>
          </a:prstGeom>
          <a:ln w="508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693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0ED02-F497-47F2-8A14-F0ACE0EA773E}"/>
              </a:ext>
            </a:extLst>
          </p:cNvPr>
          <p:cNvSpPr txBox="1"/>
          <p:nvPr/>
        </p:nvSpPr>
        <p:spPr>
          <a:xfrm>
            <a:off x="292963" y="272030"/>
            <a:ext cx="87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Conclusions &amp; Implications for policy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1B0C2EC-27C6-4559-92A7-418F43616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t="46530" r="25980" b="1829"/>
          <a:stretch/>
        </p:blipFill>
        <p:spPr bwMode="auto">
          <a:xfrm>
            <a:off x="4662698" y="1896076"/>
            <a:ext cx="4401282" cy="30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9DFA97C-0F75-4FD0-9E07-F971B9D159A9}"/>
              </a:ext>
            </a:extLst>
          </p:cNvPr>
          <p:cNvSpPr/>
          <p:nvPr/>
        </p:nvSpPr>
        <p:spPr>
          <a:xfrm>
            <a:off x="477451" y="1308468"/>
            <a:ext cx="386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60C30"/>
                </a:solidFill>
              </a:rPr>
              <a:t>Denmark</a:t>
            </a:r>
            <a:endParaRPr lang="en-US" sz="2800" dirty="0">
              <a:solidFill>
                <a:srgbClr val="C60C3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D1A59B-5D9D-45E2-82EA-5E33A0690C90}"/>
              </a:ext>
            </a:extLst>
          </p:cNvPr>
          <p:cNvSpPr/>
          <p:nvPr/>
        </p:nvSpPr>
        <p:spPr>
          <a:xfrm>
            <a:off x="4662698" y="2344905"/>
            <a:ext cx="4401282" cy="261701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0D8492-4423-4169-A874-E98A86FC2247}"/>
              </a:ext>
            </a:extLst>
          </p:cNvPr>
          <p:cNvSpPr/>
          <p:nvPr/>
        </p:nvSpPr>
        <p:spPr>
          <a:xfrm>
            <a:off x="4662699" y="1861304"/>
            <a:ext cx="2056884" cy="48359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5C24A-032C-43ED-B764-2EF0A0980EC9}"/>
              </a:ext>
            </a:extLst>
          </p:cNvPr>
          <p:cNvSpPr/>
          <p:nvPr/>
        </p:nvSpPr>
        <p:spPr>
          <a:xfrm>
            <a:off x="7007096" y="1861304"/>
            <a:ext cx="2056884" cy="48359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20444E-84AA-4E88-A4B7-9E09EE4AD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95" y="1642068"/>
            <a:ext cx="953523" cy="6463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CFF2C23-9CE5-4763-92CD-6B50609524A3}"/>
              </a:ext>
            </a:extLst>
          </p:cNvPr>
          <p:cNvSpPr/>
          <p:nvPr/>
        </p:nvSpPr>
        <p:spPr>
          <a:xfrm>
            <a:off x="509935" y="1793768"/>
            <a:ext cx="3971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Results are very </a:t>
            </a:r>
            <a:r>
              <a:rPr lang="en-US" b="1" dirty="0">
                <a:solidFill>
                  <a:srgbClr val="C60C30"/>
                </a:solidFill>
                <a:latin typeface="Times New Roman" panose="02020603050405020304" pitchFamily="18" charset="0"/>
              </a:rPr>
              <a:t>encouraging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demonstrating the country’s </a:t>
            </a:r>
            <a:r>
              <a:rPr lang="en-US" b="1" dirty="0">
                <a:solidFill>
                  <a:srgbClr val="C60C30"/>
                </a:solidFill>
                <a:latin typeface="Times New Roman" panose="02020603050405020304" pitchFamily="18" charset="0"/>
              </a:rPr>
              <a:t>high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potential for a </a:t>
            </a:r>
            <a:r>
              <a:rPr lang="en-US" b="1" dirty="0">
                <a:solidFill>
                  <a:srgbClr val="C60C30"/>
                </a:solidFill>
                <a:latin typeface="Times New Roman" panose="02020603050405020304" pitchFamily="18" charset="0"/>
              </a:rPr>
              <a:t>switch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to a more </a:t>
            </a:r>
            <a:r>
              <a:rPr lang="en-US" b="1" dirty="0">
                <a:solidFill>
                  <a:srgbClr val="C60C30"/>
                </a:solidFill>
                <a:latin typeface="Times New Roman" panose="02020603050405020304" pitchFamily="18" charset="0"/>
              </a:rPr>
              <a:t>decentralized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electricity system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FD1753-1C2E-4F77-9130-CA5CE73C8B0D}"/>
              </a:ext>
            </a:extLst>
          </p:cNvPr>
          <p:cNvSpPr/>
          <p:nvPr/>
        </p:nvSpPr>
        <p:spPr>
          <a:xfrm>
            <a:off x="477451" y="3532588"/>
            <a:ext cx="4003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Public support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of PV self-consumption with storage through an initial </a:t>
            </a:r>
            <a:r>
              <a:rPr lang="en-GB" dirty="0">
                <a:solidFill>
                  <a:srgbClr val="C60C30"/>
                </a:solidFill>
                <a:latin typeface="Times New Roman" panose="02020603050405020304" pitchFamily="18" charset="0"/>
              </a:rPr>
              <a:t>subsidy (25%)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will lead to </a:t>
            </a:r>
            <a:r>
              <a:rPr lang="en-GB" b="1" dirty="0">
                <a:solidFill>
                  <a:srgbClr val="C60C30"/>
                </a:solidFill>
                <a:latin typeface="Times New Roman" panose="02020603050405020304" pitchFamily="18" charset="0"/>
              </a:rPr>
              <a:t>economic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viability</a:t>
            </a:r>
          </a:p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towards the 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National targets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of </a:t>
            </a:r>
            <a:r>
              <a:rPr lang="en-GB" b="1" dirty="0">
                <a:solidFill>
                  <a:srgbClr val="C60C30"/>
                </a:solidFill>
                <a:latin typeface="Times New Roman" panose="02020603050405020304" pitchFamily="18" charset="0"/>
              </a:rPr>
              <a:t>2030</a:t>
            </a:r>
            <a:endParaRPr lang="en-US" b="1" dirty="0">
              <a:solidFill>
                <a:srgbClr val="C60C3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863F10D3-7CFC-4F8F-BDFD-439A4624F978}"/>
              </a:ext>
            </a:extLst>
          </p:cNvPr>
          <p:cNvSpPr/>
          <p:nvPr/>
        </p:nvSpPr>
        <p:spPr>
          <a:xfrm>
            <a:off x="2218781" y="3012132"/>
            <a:ext cx="553674" cy="461665"/>
          </a:xfrm>
          <a:prstGeom prst="downArrow">
            <a:avLst/>
          </a:prstGeom>
          <a:solidFill>
            <a:srgbClr val="C60C30"/>
          </a:solidFill>
          <a:ln>
            <a:solidFill>
              <a:srgbClr val="C60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3C407172-525F-40E5-A092-F9D3A9352B19}"/>
              </a:ext>
            </a:extLst>
          </p:cNvPr>
          <p:cNvSpPr/>
          <p:nvPr/>
        </p:nvSpPr>
        <p:spPr>
          <a:xfrm>
            <a:off x="2218781" y="4788011"/>
            <a:ext cx="553674" cy="461665"/>
          </a:xfrm>
          <a:prstGeom prst="downArrow">
            <a:avLst/>
          </a:prstGeom>
          <a:solidFill>
            <a:srgbClr val="C60C30"/>
          </a:solidFill>
          <a:ln>
            <a:solidFill>
              <a:srgbClr val="C60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2812A8-FA8A-4CFA-91E2-EA09471EFDEB}"/>
              </a:ext>
            </a:extLst>
          </p:cNvPr>
          <p:cNvSpPr/>
          <p:nvPr/>
        </p:nvSpPr>
        <p:spPr>
          <a:xfrm>
            <a:off x="523135" y="5236252"/>
            <a:ext cx="3944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A 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low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storage 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subsidy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(e.g., 25%) is enough for consumers to </a:t>
            </a:r>
            <a:r>
              <a:rPr lang="en-GB" b="1" dirty="0">
                <a:solidFill>
                  <a:srgbClr val="C60C30"/>
                </a:solidFill>
                <a:latin typeface="Times New Roman" panose="02020603050405020304" pitchFamily="18" charset="0"/>
              </a:rPr>
              <a:t>perceive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the 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profitability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of their investment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Arrow: Curved Right 40">
            <a:extLst>
              <a:ext uri="{FF2B5EF4-FFF2-40B4-BE49-F238E27FC236}">
                <a16:creationId xmlns:a16="http://schemas.microsoft.com/office/drawing/2014/main" id="{2E4008CE-2600-4723-8CAC-2767DC67F5D2}"/>
              </a:ext>
            </a:extLst>
          </p:cNvPr>
          <p:cNvSpPr/>
          <p:nvPr/>
        </p:nvSpPr>
        <p:spPr>
          <a:xfrm rot="4314937" flipV="1">
            <a:off x="4117535" y="4416128"/>
            <a:ext cx="455028" cy="837528"/>
          </a:xfrm>
          <a:prstGeom prst="curvedRightArrow">
            <a:avLst>
              <a:gd name="adj1" fmla="val 25000"/>
              <a:gd name="adj2" fmla="val 45728"/>
              <a:gd name="adj3" fmla="val 33421"/>
            </a:avLst>
          </a:prstGeom>
          <a:solidFill>
            <a:srgbClr val="C60C30"/>
          </a:solidFill>
          <a:ln>
            <a:solidFill>
              <a:srgbClr val="C60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BAC3F7-CBD8-42B3-9433-B9E80109AC1A}"/>
              </a:ext>
            </a:extLst>
          </p:cNvPr>
          <p:cNvSpPr/>
          <p:nvPr/>
        </p:nvSpPr>
        <p:spPr>
          <a:xfrm>
            <a:off x="4680205" y="4958778"/>
            <a:ext cx="4262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A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switch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to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individual </a:t>
            </a:r>
            <a:r>
              <a:rPr lang="en-GB" sz="2400" b="1" dirty="0">
                <a:solidFill>
                  <a:srgbClr val="C60C30"/>
                </a:solidFill>
                <a:latin typeface="Times New Roman" panose="02020603050405020304" pitchFamily="18" charset="0"/>
              </a:rPr>
              <a:t>PV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C60C30"/>
                </a:solidFill>
                <a:latin typeface="Times New Roman" panose="02020603050405020304" pitchFamily="18" charset="0"/>
              </a:rPr>
              <a:t>self-consumption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with</a:t>
            </a:r>
            <a:r>
              <a:rPr lang="en-GB" sz="2400" b="1" dirty="0">
                <a:solidFill>
                  <a:srgbClr val="C60C30"/>
                </a:solidFill>
                <a:latin typeface="Times New Roman" panose="02020603050405020304" pitchFamily="18" charset="0"/>
              </a:rPr>
              <a:t> storage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seems</a:t>
            </a:r>
            <a:r>
              <a:rPr lang="en-GB" sz="2400" b="1" dirty="0">
                <a:solidFill>
                  <a:srgbClr val="C60C30"/>
                </a:solidFill>
                <a:latin typeface="Times New Roman" panose="02020603050405020304" pitchFamily="18" charset="0"/>
              </a:rPr>
              <a:t> reasonable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and</a:t>
            </a:r>
            <a:r>
              <a:rPr lang="en-GB" sz="2400" b="1" dirty="0">
                <a:solidFill>
                  <a:srgbClr val="C60C30"/>
                </a:solidFill>
                <a:latin typeface="Times New Roman" panose="02020603050405020304" pitchFamily="18" charset="0"/>
              </a:rPr>
              <a:t> viable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0ED02-F497-47F2-8A14-F0ACE0EA773E}"/>
              </a:ext>
            </a:extLst>
          </p:cNvPr>
          <p:cNvSpPr txBox="1"/>
          <p:nvPr/>
        </p:nvSpPr>
        <p:spPr>
          <a:xfrm>
            <a:off x="292963" y="272030"/>
            <a:ext cx="87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Conclusions &amp; Implications for policy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1B0C2EC-27C6-4559-92A7-418F43616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t="46530" r="25980" b="1829"/>
          <a:stretch/>
        </p:blipFill>
        <p:spPr bwMode="auto">
          <a:xfrm>
            <a:off x="4656319" y="1919603"/>
            <a:ext cx="4401282" cy="30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9DFA97C-0F75-4FD0-9E07-F971B9D159A9}"/>
              </a:ext>
            </a:extLst>
          </p:cNvPr>
          <p:cNvSpPr/>
          <p:nvPr/>
        </p:nvSpPr>
        <p:spPr>
          <a:xfrm>
            <a:off x="477451" y="1308468"/>
            <a:ext cx="386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2000"/>
                </a:solidFill>
              </a:rPr>
              <a:t>France</a:t>
            </a:r>
            <a:endParaRPr lang="en-US" sz="2800" dirty="0">
              <a:solidFill>
                <a:srgbClr val="FF2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604899-7904-44B6-9B10-A18BBCA8E268}"/>
              </a:ext>
            </a:extLst>
          </p:cNvPr>
          <p:cNvSpPr/>
          <p:nvPr/>
        </p:nvSpPr>
        <p:spPr>
          <a:xfrm>
            <a:off x="509935" y="3316788"/>
            <a:ext cx="3944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32EA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Public support</a:t>
            </a:r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PV self-consumption with storage through an initial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2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subsidy (25%)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will lead to </a:t>
            </a:r>
            <a:r>
              <a:rPr lang="en-GB" b="1" dirty="0">
                <a:solidFill>
                  <a:srgbClr val="FF2000"/>
                </a:solidFill>
                <a:latin typeface="Times New Roman" panose="02020603050405020304" pitchFamily="18" charset="0"/>
              </a:rPr>
              <a:t>economic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viability</a:t>
            </a:r>
          </a:p>
          <a:p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</a:rPr>
              <a:t>towards the </a:t>
            </a:r>
            <a:r>
              <a:rPr lang="en-GB" b="1" dirty="0">
                <a:solidFill>
                  <a:srgbClr val="232EA2"/>
                </a:solidFill>
                <a:latin typeface="Times New Roman" panose="02020603050405020304" pitchFamily="18" charset="0"/>
              </a:rPr>
              <a:t>National targets</a:t>
            </a:r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</a:rPr>
              <a:t> of </a:t>
            </a:r>
            <a:r>
              <a:rPr lang="en-GB" b="1" dirty="0">
                <a:solidFill>
                  <a:srgbClr val="FF2000"/>
                </a:solidFill>
                <a:latin typeface="Times New Roman" panose="02020603050405020304" pitchFamily="18" charset="0"/>
              </a:rPr>
              <a:t>2030</a:t>
            </a:r>
            <a:endParaRPr lang="en-US" b="1" dirty="0">
              <a:solidFill>
                <a:srgbClr val="FF200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80588CE-BADE-4B23-9239-4F3E34D95821}"/>
              </a:ext>
            </a:extLst>
          </p:cNvPr>
          <p:cNvSpPr/>
          <p:nvPr/>
        </p:nvSpPr>
        <p:spPr>
          <a:xfrm>
            <a:off x="2205581" y="2739437"/>
            <a:ext cx="553674" cy="461665"/>
          </a:xfrm>
          <a:prstGeom prst="downArrow">
            <a:avLst/>
          </a:prstGeom>
          <a:solidFill>
            <a:srgbClr val="FF2000"/>
          </a:solidFill>
          <a:ln>
            <a:solidFill>
              <a:srgbClr val="FF2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8B715-27C5-452F-806C-E4D515D4D486}"/>
              </a:ext>
            </a:extLst>
          </p:cNvPr>
          <p:cNvSpPr/>
          <p:nvPr/>
        </p:nvSpPr>
        <p:spPr>
          <a:xfrm>
            <a:off x="509936" y="5111132"/>
            <a:ext cx="3944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</a:rPr>
              <a:t>A </a:t>
            </a:r>
            <a:r>
              <a:rPr lang="en-GB" b="1" dirty="0">
                <a:solidFill>
                  <a:srgbClr val="232EA2"/>
                </a:solidFill>
                <a:latin typeface="Times New Roman" panose="02020603050405020304" pitchFamily="18" charset="0"/>
              </a:rPr>
              <a:t>low</a:t>
            </a:r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</a:rPr>
              <a:t> storage </a:t>
            </a:r>
            <a:r>
              <a:rPr lang="en-GB" b="1" dirty="0">
                <a:solidFill>
                  <a:srgbClr val="232EA2"/>
                </a:solidFill>
                <a:latin typeface="Times New Roman" panose="02020603050405020304" pitchFamily="18" charset="0"/>
              </a:rPr>
              <a:t>subsidy</a:t>
            </a:r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</a:rPr>
              <a:t> (e.g., 25%) is enough for consumers to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FF2000"/>
                </a:solidFill>
                <a:latin typeface="Times New Roman" panose="02020603050405020304" pitchFamily="18" charset="0"/>
              </a:rPr>
              <a:t>perceive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the </a:t>
            </a:r>
            <a:r>
              <a:rPr lang="en-GB" b="1" dirty="0">
                <a:solidFill>
                  <a:srgbClr val="FF2000"/>
                </a:solidFill>
                <a:latin typeface="Times New Roman" panose="02020603050405020304" pitchFamily="18" charset="0"/>
              </a:rPr>
              <a:t>profitability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</a:rPr>
              <a:t>of their investment</a:t>
            </a:r>
            <a:endParaRPr lang="en-US" dirty="0">
              <a:solidFill>
                <a:srgbClr val="232E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01F9B60-E1D2-4787-8A23-37BB8C8D7A83}"/>
              </a:ext>
            </a:extLst>
          </p:cNvPr>
          <p:cNvSpPr/>
          <p:nvPr/>
        </p:nvSpPr>
        <p:spPr>
          <a:xfrm>
            <a:off x="2208119" y="4605248"/>
            <a:ext cx="553674" cy="461665"/>
          </a:xfrm>
          <a:prstGeom prst="downArrow">
            <a:avLst/>
          </a:prstGeom>
          <a:solidFill>
            <a:srgbClr val="FF2000"/>
          </a:solidFill>
          <a:ln>
            <a:solidFill>
              <a:srgbClr val="FF2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2A763-3E0B-4144-BBD0-2641F004EA64}"/>
              </a:ext>
            </a:extLst>
          </p:cNvPr>
          <p:cNvSpPr/>
          <p:nvPr/>
        </p:nvSpPr>
        <p:spPr>
          <a:xfrm>
            <a:off x="6696992" y="1895968"/>
            <a:ext cx="2360610" cy="308948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49609B-36B9-492F-8891-3D77096E81D9}"/>
              </a:ext>
            </a:extLst>
          </p:cNvPr>
          <p:cNvSpPr/>
          <p:nvPr/>
        </p:nvSpPr>
        <p:spPr>
          <a:xfrm>
            <a:off x="4503469" y="4059121"/>
            <a:ext cx="2193522" cy="92332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B75C5F-962A-40BE-8512-9B1412E99325}"/>
              </a:ext>
            </a:extLst>
          </p:cNvPr>
          <p:cNvSpPr/>
          <p:nvPr/>
        </p:nvSpPr>
        <p:spPr>
          <a:xfrm>
            <a:off x="4787342" y="3648050"/>
            <a:ext cx="924371" cy="41388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D6558A-E8E1-403D-A576-86886B03589D}"/>
              </a:ext>
            </a:extLst>
          </p:cNvPr>
          <p:cNvSpPr/>
          <p:nvPr/>
        </p:nvSpPr>
        <p:spPr>
          <a:xfrm>
            <a:off x="4919025" y="1907788"/>
            <a:ext cx="1825723" cy="106248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0A7AC8EB-8D14-46B7-B69B-506428F21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5" y="2745750"/>
            <a:ext cx="1075875" cy="717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44558D-E228-49AD-9353-760A9C509C1F}"/>
              </a:ext>
            </a:extLst>
          </p:cNvPr>
          <p:cNvSpPr/>
          <p:nvPr/>
        </p:nvSpPr>
        <p:spPr>
          <a:xfrm>
            <a:off x="509935" y="1789375"/>
            <a:ext cx="3867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</a:rPr>
              <a:t>France could be one of the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FF2000"/>
                </a:solidFill>
                <a:latin typeface="Times New Roman" panose="02020603050405020304" pitchFamily="18" charset="0"/>
              </a:rPr>
              <a:t>front liners </a:t>
            </a:r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</a:rPr>
              <a:t>towards a European </a:t>
            </a:r>
            <a:r>
              <a:rPr lang="en-GB" b="1" dirty="0">
                <a:solidFill>
                  <a:srgbClr val="232EA2"/>
                </a:solidFill>
                <a:latin typeface="Times New Roman" panose="02020603050405020304" pitchFamily="18" charset="0"/>
              </a:rPr>
              <a:t>decentralised </a:t>
            </a:r>
            <a:r>
              <a:rPr lang="en-GB" dirty="0">
                <a:solidFill>
                  <a:srgbClr val="232EA2"/>
                </a:solidFill>
                <a:latin typeface="Times New Roman" panose="02020603050405020304" pitchFamily="18" charset="0"/>
              </a:rPr>
              <a:t>electricity system</a:t>
            </a:r>
            <a:endParaRPr lang="en-US" b="1" dirty="0">
              <a:solidFill>
                <a:srgbClr val="232E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160D5C6C-E1C3-49FB-9B63-4AE1F62FED65}"/>
              </a:ext>
            </a:extLst>
          </p:cNvPr>
          <p:cNvSpPr/>
          <p:nvPr/>
        </p:nvSpPr>
        <p:spPr>
          <a:xfrm rot="4314937" flipV="1">
            <a:off x="4033557" y="4281451"/>
            <a:ext cx="455028" cy="837528"/>
          </a:xfrm>
          <a:prstGeom prst="curvedRightArrow">
            <a:avLst>
              <a:gd name="adj1" fmla="val 25000"/>
              <a:gd name="adj2" fmla="val 45728"/>
              <a:gd name="adj3" fmla="val 33421"/>
            </a:avLst>
          </a:prstGeom>
          <a:solidFill>
            <a:srgbClr val="FF2000"/>
          </a:solidFill>
          <a:ln>
            <a:solidFill>
              <a:srgbClr val="FF2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F8696F-772F-4B06-BB09-4DFC1CFEC05A}"/>
              </a:ext>
            </a:extLst>
          </p:cNvPr>
          <p:cNvSpPr/>
          <p:nvPr/>
        </p:nvSpPr>
        <p:spPr>
          <a:xfrm>
            <a:off x="4662698" y="4556479"/>
            <a:ext cx="4401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2EA2"/>
                </a:solidFill>
                <a:latin typeface="Times New Roman" panose="02020603050405020304" pitchFamily="18" charset="0"/>
              </a:rPr>
              <a:t>Existing </a:t>
            </a:r>
            <a:r>
              <a:rPr lang="en-GB" sz="2400" b="1" dirty="0">
                <a:solidFill>
                  <a:srgbClr val="FF2000"/>
                </a:solidFill>
                <a:latin typeface="Times New Roman" panose="02020603050405020304" pitchFamily="18" charset="0"/>
              </a:rPr>
              <a:t>provisions</a:t>
            </a:r>
            <a:r>
              <a:rPr lang="en-GB" sz="2400" dirty="0">
                <a:solidFill>
                  <a:srgbClr val="232EA2"/>
                </a:solidFill>
                <a:latin typeface="Times New Roman" panose="02020603050405020304" pitchFamily="18" charset="0"/>
              </a:rPr>
              <a:t> that introduce </a:t>
            </a:r>
            <a:r>
              <a:rPr lang="en-GB" sz="2400" b="1" dirty="0">
                <a:solidFill>
                  <a:srgbClr val="FF2000"/>
                </a:solidFill>
                <a:latin typeface="Times New Roman" panose="02020603050405020304" pitchFamily="18" charset="0"/>
              </a:rPr>
              <a:t>PV storage </a:t>
            </a:r>
            <a:r>
              <a:rPr lang="en-GB" sz="2400" dirty="0">
                <a:solidFill>
                  <a:srgbClr val="232EA2"/>
                </a:solidFill>
                <a:latin typeface="Times New Roman" panose="02020603050405020304" pitchFamily="18" charset="0"/>
              </a:rPr>
              <a:t>systems</a:t>
            </a:r>
            <a:r>
              <a:rPr lang="en-GB" sz="2400" dirty="0">
                <a:solidFill>
                  <a:srgbClr val="FF2000"/>
                </a:solidFill>
                <a:latin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232EA2"/>
                </a:solidFill>
                <a:latin typeface="Times New Roman" panose="02020603050405020304" pitchFamily="18" charset="0"/>
              </a:rPr>
              <a:t>&amp; </a:t>
            </a:r>
            <a:r>
              <a:rPr lang="en-GB" sz="2400" b="1" dirty="0">
                <a:solidFill>
                  <a:srgbClr val="FF2000"/>
                </a:solidFill>
                <a:latin typeface="Times New Roman" panose="02020603050405020304" pitchFamily="18" charset="0"/>
              </a:rPr>
              <a:t>individual</a:t>
            </a:r>
            <a:r>
              <a:rPr lang="en-GB" sz="2400" dirty="0">
                <a:solidFill>
                  <a:srgbClr val="232EA2"/>
                </a:solidFill>
                <a:latin typeface="Times New Roman" panose="02020603050405020304" pitchFamily="18" charset="0"/>
              </a:rPr>
              <a:t> self-consumption could become economically </a:t>
            </a:r>
            <a:r>
              <a:rPr lang="en-GB" sz="2400" b="1" dirty="0">
                <a:solidFill>
                  <a:srgbClr val="FF2000"/>
                </a:solidFill>
                <a:latin typeface="Times New Roman" panose="02020603050405020304" pitchFamily="18" charset="0"/>
              </a:rPr>
              <a:t>viable</a:t>
            </a:r>
            <a:endParaRPr lang="en-US" sz="2400" b="1" dirty="0">
              <a:solidFill>
                <a:srgbClr val="FF2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6B96-5239-4F26-BB9F-76868AA55643}"/>
              </a:ext>
            </a:extLst>
          </p:cNvPr>
          <p:cNvSpPr txBox="1"/>
          <p:nvPr/>
        </p:nvSpPr>
        <p:spPr>
          <a:xfrm>
            <a:off x="292963" y="23635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Europe’s vision for a socially fair energy transition towards 2050…</a:t>
            </a:r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943A23-6C24-400C-A09D-78F44D98C757}"/>
              </a:ext>
            </a:extLst>
          </p:cNvPr>
          <p:cNvGrpSpPr/>
          <p:nvPr/>
        </p:nvGrpSpPr>
        <p:grpSpPr>
          <a:xfrm>
            <a:off x="194291" y="1224704"/>
            <a:ext cx="4524190" cy="1501629"/>
            <a:chOff x="90952" y="1207760"/>
            <a:chExt cx="4524190" cy="1501629"/>
          </a:xfrm>
        </p:grpSpPr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BEC70C8B-57CC-4E4A-A849-06CD9101B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52" y="1207760"/>
              <a:ext cx="1501629" cy="1501629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D72EB6A-02FD-4711-A26E-2252B5E458D3}"/>
                </a:ext>
              </a:extLst>
            </p:cNvPr>
            <p:cNvSpPr/>
            <p:nvPr/>
          </p:nvSpPr>
          <p:spPr>
            <a:xfrm>
              <a:off x="1381390" y="1521814"/>
              <a:ext cx="32337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sz="2000" b="1" dirty="0">
                  <a:solidFill>
                    <a:schemeClr val="accent6"/>
                  </a:solidFill>
                </a:rPr>
                <a:t>100% RES</a:t>
              </a:r>
              <a:r>
                <a:rPr lang="en-US" dirty="0">
                  <a:solidFill>
                    <a:srgbClr val="15295A"/>
                  </a:solidFill>
                </a:rPr>
                <a:t> System using </a:t>
              </a:r>
              <a:r>
                <a:rPr lang="en-US" sz="2000" b="1" dirty="0">
                  <a:solidFill>
                    <a:schemeClr val="accent6"/>
                  </a:solidFill>
                </a:rPr>
                <a:t>Storage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&amp; </a:t>
              </a:r>
              <a:r>
                <a:rPr lang="en-US" sz="2000" b="1" dirty="0">
                  <a:solidFill>
                    <a:schemeClr val="accent6"/>
                  </a:solidFill>
                </a:rPr>
                <a:t>Demand-Response</a:t>
              </a:r>
              <a:r>
                <a:rPr lang="en-US" dirty="0">
                  <a:solidFill>
                    <a:srgbClr val="15295A"/>
                  </a:solidFill>
                </a:rPr>
                <a:t> technologies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4100D7C-59CE-4865-8BD2-6BF4CE0279BC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4718481" y="2046590"/>
            <a:ext cx="138031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B2E96CF-306B-4A35-B542-A38A630252B6}"/>
              </a:ext>
            </a:extLst>
          </p:cNvPr>
          <p:cNvSpPr/>
          <p:nvPr/>
        </p:nvSpPr>
        <p:spPr>
          <a:xfrm>
            <a:off x="4540929" y="1679652"/>
            <a:ext cx="1726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61D53"/>
              </a:buClr>
            </a:pPr>
            <a:r>
              <a:rPr lang="en-US" sz="2000" b="1" dirty="0">
                <a:solidFill>
                  <a:srgbClr val="4A3E38"/>
                </a:solidFill>
              </a:rPr>
              <a:t>System Change</a:t>
            </a:r>
            <a:endParaRPr lang="en-US" dirty="0">
              <a:solidFill>
                <a:srgbClr val="4A3E38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EB4357-B031-494F-B7E1-BD9C2FCC2220}"/>
              </a:ext>
            </a:extLst>
          </p:cNvPr>
          <p:cNvGrpSpPr/>
          <p:nvPr/>
        </p:nvGrpSpPr>
        <p:grpSpPr>
          <a:xfrm>
            <a:off x="6022115" y="1525763"/>
            <a:ext cx="3082750" cy="3175411"/>
            <a:chOff x="6092533" y="1525763"/>
            <a:chExt cx="3082750" cy="317541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1FDB69-CA33-4C9A-A70B-42B4D0CB21C3}"/>
                </a:ext>
              </a:extLst>
            </p:cNvPr>
            <p:cNvSpPr/>
            <p:nvPr/>
          </p:nvSpPr>
          <p:spPr>
            <a:xfrm>
              <a:off x="6092533" y="1525763"/>
              <a:ext cx="30827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Decentralized</a:t>
              </a:r>
              <a:r>
                <a:rPr lang="en-US" dirty="0">
                  <a:solidFill>
                    <a:srgbClr val="15295A"/>
                  </a:solidFill>
                </a:rPr>
                <a:t> community projects &amp; innovative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business models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10974AB-EB32-4B13-9DEB-7A9B59A92619}"/>
                </a:ext>
              </a:extLst>
            </p:cNvPr>
            <p:cNvGrpSpPr/>
            <p:nvPr/>
          </p:nvGrpSpPr>
          <p:grpSpPr>
            <a:xfrm>
              <a:off x="6231574" y="2558049"/>
              <a:ext cx="2871278" cy="2143125"/>
              <a:chOff x="6218031" y="2436994"/>
              <a:chExt cx="2871278" cy="2143125"/>
            </a:xfrm>
          </p:grpSpPr>
          <p:pic>
            <p:nvPicPr>
              <p:cNvPr id="45" name="Picture 44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DC78A639-4EDE-491D-9DD5-22FFEDA01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184" y="2436994"/>
                <a:ext cx="2143125" cy="214312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759870C-3BB5-4EB1-8BB6-D29C32F0E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8031" y="3381118"/>
                <a:ext cx="1002447" cy="1002447"/>
              </a:xfrm>
              <a:prstGeom prst="rect">
                <a:avLst/>
              </a:prstGeom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2CAE32-3A9A-4165-B155-024919F7D931}"/>
              </a:ext>
            </a:extLst>
          </p:cNvPr>
          <p:cNvGrpSpPr/>
          <p:nvPr/>
        </p:nvGrpSpPr>
        <p:grpSpPr>
          <a:xfrm>
            <a:off x="2500715" y="2761815"/>
            <a:ext cx="4051910" cy="1411960"/>
            <a:chOff x="2546777" y="2492680"/>
            <a:chExt cx="4051910" cy="141196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5F80356-67D5-45DB-9F89-421DA8FE4E03}"/>
                </a:ext>
              </a:extLst>
            </p:cNvPr>
            <p:cNvSpPr/>
            <p:nvPr/>
          </p:nvSpPr>
          <p:spPr>
            <a:xfrm>
              <a:off x="3769202" y="2701154"/>
              <a:ext cx="282948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dirty="0">
                  <a:solidFill>
                    <a:srgbClr val="15295A"/>
                  </a:solidFill>
                </a:rPr>
                <a:t>Diffusion of </a:t>
              </a:r>
              <a:r>
                <a:rPr lang="en-US" sz="2000" b="1" dirty="0">
                  <a:solidFill>
                    <a:srgbClr val="3B3163"/>
                  </a:solidFill>
                </a:rPr>
                <a:t>technological breakthroughs</a:t>
              </a:r>
              <a:r>
                <a:rPr lang="en-US" sz="2000" b="1" dirty="0">
                  <a:solidFill>
                    <a:srgbClr val="C61D53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at the residential sector</a:t>
              </a:r>
              <a:endParaRPr lang="en-US" sz="1600" dirty="0">
                <a:solidFill>
                  <a:srgbClr val="15295A"/>
                </a:solidFill>
              </a:endParaRPr>
            </a:p>
          </p:txBody>
        </p:sp>
        <p:pic>
          <p:nvPicPr>
            <p:cNvPr id="53" name="Picture 52" descr="A close up of a device&#10;&#10;Description automatically generated">
              <a:extLst>
                <a:ext uri="{FF2B5EF4-FFF2-40B4-BE49-F238E27FC236}">
                  <a16:creationId xmlns:a16="http://schemas.microsoft.com/office/drawing/2014/main" id="{604C901E-F7AF-45E9-828C-996B0CD1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4" t="19047" r="21850" b="20095"/>
            <a:stretch/>
          </p:blipFill>
          <p:spPr>
            <a:xfrm>
              <a:off x="2973310" y="2492680"/>
              <a:ext cx="875510" cy="540508"/>
            </a:xfrm>
            <a:prstGeom prst="rect">
              <a:avLst/>
            </a:prstGeom>
          </p:spPr>
        </p:pic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3E90BBAF-BEC0-4991-B499-985C67C8D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" t="23856" r="5811" b="30379"/>
            <a:stretch/>
          </p:blipFill>
          <p:spPr>
            <a:xfrm>
              <a:off x="2546777" y="3103923"/>
              <a:ext cx="1428541" cy="80071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49E4B5E-9D38-4D62-A7C9-0C60149A395B}"/>
              </a:ext>
            </a:extLst>
          </p:cNvPr>
          <p:cNvGrpSpPr/>
          <p:nvPr/>
        </p:nvGrpSpPr>
        <p:grpSpPr>
          <a:xfrm>
            <a:off x="3191665" y="4568703"/>
            <a:ext cx="5952335" cy="1604793"/>
            <a:chOff x="3204319" y="4579201"/>
            <a:chExt cx="5952335" cy="160479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EA09198-2C66-43BE-98F2-01773E319715}"/>
                </a:ext>
              </a:extLst>
            </p:cNvPr>
            <p:cNvSpPr/>
            <p:nvPr/>
          </p:nvSpPr>
          <p:spPr>
            <a:xfrm>
              <a:off x="6518521" y="4742264"/>
              <a:ext cx="263813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dirty="0">
                  <a:solidFill>
                    <a:srgbClr val="15295A"/>
                  </a:solidFill>
                </a:rPr>
                <a:t>Digitalization can make this transition more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efficient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&amp;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democratic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endParaRPr lang="en-US" sz="1600" dirty="0">
                <a:solidFill>
                  <a:srgbClr val="15295A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6E42159-99EE-4DA8-989D-E7B732C4D32E}"/>
                </a:ext>
              </a:extLst>
            </p:cNvPr>
            <p:cNvGrpSpPr/>
            <p:nvPr/>
          </p:nvGrpSpPr>
          <p:grpSpPr>
            <a:xfrm>
              <a:off x="3204319" y="4579201"/>
              <a:ext cx="4031790" cy="1604793"/>
              <a:chOff x="3835480" y="4579123"/>
              <a:chExt cx="4031790" cy="1604793"/>
            </a:xfrm>
          </p:grpSpPr>
          <p:pic>
            <p:nvPicPr>
              <p:cNvPr id="76" name="Picture 7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3B7A283-F302-4973-9FE9-DB4442ECE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480" y="4579123"/>
                <a:ext cx="1604793" cy="1604793"/>
              </a:xfrm>
              <a:prstGeom prst="rect">
                <a:avLst/>
              </a:prstGeom>
            </p:spPr>
          </p:pic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27A17EA-9DDC-4A79-9FB1-65E576235078}"/>
                  </a:ext>
                </a:extLst>
              </p:cNvPr>
              <p:cNvSpPr/>
              <p:nvPr/>
            </p:nvSpPr>
            <p:spPr>
              <a:xfrm>
                <a:off x="5336213" y="5783806"/>
                <a:ext cx="25310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C61D53"/>
                  </a:buClr>
                </a:pPr>
                <a:r>
                  <a:rPr lang="en-US" sz="2000" b="1" dirty="0"/>
                  <a:t>Smart-Grid paradigm</a:t>
                </a:r>
                <a:endParaRPr lang="en-US" dirty="0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07A0B8A-053D-4E05-AD8E-B546DDA2CF6E}"/>
              </a:ext>
            </a:extLst>
          </p:cNvPr>
          <p:cNvGrpSpPr/>
          <p:nvPr/>
        </p:nvGrpSpPr>
        <p:grpSpPr>
          <a:xfrm>
            <a:off x="-35137" y="3373058"/>
            <a:ext cx="2759458" cy="2420646"/>
            <a:chOff x="2027" y="3041177"/>
            <a:chExt cx="2915724" cy="2420646"/>
          </a:xfrm>
        </p:grpSpPr>
        <p:pic>
          <p:nvPicPr>
            <p:cNvPr id="79" name="Picture 7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4716B58E-CA03-4302-BD78-B6934972E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59" y="3041177"/>
              <a:ext cx="1448860" cy="1448860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710EE29-6E80-40AE-8D7C-16A2B6858322}"/>
                </a:ext>
              </a:extLst>
            </p:cNvPr>
            <p:cNvSpPr/>
            <p:nvPr/>
          </p:nvSpPr>
          <p:spPr>
            <a:xfrm>
              <a:off x="2027" y="4446160"/>
              <a:ext cx="291572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dirty="0">
                  <a:solidFill>
                    <a:srgbClr val="15295A"/>
                  </a:solidFill>
                </a:rPr>
                <a:t>Potential also lies in </a:t>
              </a:r>
              <a:r>
                <a:rPr lang="en-US" sz="2000" b="1" dirty="0">
                  <a:solidFill>
                    <a:srgbClr val="FF5050"/>
                  </a:solidFill>
                </a:rPr>
                <a:t>energy efficiency</a:t>
              </a:r>
              <a:r>
                <a:rPr lang="en-US" sz="2000" b="1" dirty="0">
                  <a:solidFill>
                    <a:srgbClr val="C61D53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&amp; tackling </a:t>
              </a:r>
              <a:r>
                <a:rPr lang="en-US" sz="2000" b="1" dirty="0">
                  <a:solidFill>
                    <a:srgbClr val="FF5050"/>
                  </a:solidFill>
                </a:rPr>
                <a:t>energy poverty</a:t>
              </a:r>
              <a:endParaRPr lang="en-US" sz="1600" b="1" dirty="0">
                <a:solidFill>
                  <a:srgbClr val="FF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759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0ED02-F497-47F2-8A14-F0ACE0EA773E}"/>
              </a:ext>
            </a:extLst>
          </p:cNvPr>
          <p:cNvSpPr txBox="1"/>
          <p:nvPr/>
        </p:nvSpPr>
        <p:spPr>
          <a:xfrm>
            <a:off x="292963" y="272030"/>
            <a:ext cx="87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Conclusions &amp; Implications for policy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1B0C2EC-27C6-4559-92A7-418F43616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t="46530" r="25980" b="1829"/>
          <a:stretch/>
        </p:blipFill>
        <p:spPr bwMode="auto">
          <a:xfrm>
            <a:off x="4662698" y="1896076"/>
            <a:ext cx="4401282" cy="30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9DFA97C-0F75-4FD0-9E07-F971B9D159A9}"/>
              </a:ext>
            </a:extLst>
          </p:cNvPr>
          <p:cNvSpPr/>
          <p:nvPr/>
        </p:nvSpPr>
        <p:spPr>
          <a:xfrm>
            <a:off x="477451" y="1308468"/>
            <a:ext cx="386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D5EAF"/>
                </a:solidFill>
              </a:rPr>
              <a:t>Greece</a:t>
            </a:r>
            <a:endParaRPr lang="en-US" sz="2800" dirty="0">
              <a:solidFill>
                <a:srgbClr val="0D5E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ED5ACA-E8F8-4E15-A6BB-E744EE6D2DEC}"/>
              </a:ext>
            </a:extLst>
          </p:cNvPr>
          <p:cNvSpPr/>
          <p:nvPr/>
        </p:nvSpPr>
        <p:spPr>
          <a:xfrm>
            <a:off x="4662698" y="1770133"/>
            <a:ext cx="4401282" cy="258375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1170BF-2EDC-4DC3-82B7-C3EC29684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34" y="3638737"/>
            <a:ext cx="1076143" cy="7172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2EDADD-8155-48BF-912E-3D1A01813385}"/>
              </a:ext>
            </a:extLst>
          </p:cNvPr>
          <p:cNvSpPr/>
          <p:nvPr/>
        </p:nvSpPr>
        <p:spPr>
          <a:xfrm>
            <a:off x="4662698" y="4332858"/>
            <a:ext cx="3206175" cy="62906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6D7072-D87A-4492-9067-58EFA31097EF}"/>
              </a:ext>
            </a:extLst>
          </p:cNvPr>
          <p:cNvSpPr/>
          <p:nvPr/>
        </p:nvSpPr>
        <p:spPr>
          <a:xfrm>
            <a:off x="8788580" y="4332857"/>
            <a:ext cx="275399" cy="2643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CEE212-B5FC-4015-AD97-C0E3A3DE5349}"/>
              </a:ext>
            </a:extLst>
          </p:cNvPr>
          <p:cNvSpPr/>
          <p:nvPr/>
        </p:nvSpPr>
        <p:spPr>
          <a:xfrm>
            <a:off x="477450" y="1774749"/>
            <a:ext cx="426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61D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2030 National targets</a:t>
            </a:r>
            <a:r>
              <a:rPr lang="en-GB" dirty="0">
                <a:solidFill>
                  <a:srgbClr val="0D5EA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small-scale PV are estimated at </a:t>
            </a:r>
            <a:r>
              <a:rPr lang="en-GB" b="1" dirty="0">
                <a:solidFill>
                  <a:srgbClr val="C61D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620 MW</a:t>
            </a:r>
            <a:r>
              <a:rPr lang="en-GB" dirty="0">
                <a:solidFill>
                  <a:srgbClr val="0D5EA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D5EA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0D5EA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success of a self-consumption scheme </a:t>
            </a:r>
            <a:r>
              <a:rPr lang="en-GB">
                <a:solidFill>
                  <a:srgbClr val="0D5EA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seems </a:t>
            </a:r>
            <a:r>
              <a:rPr lang="en-GB" b="1">
                <a:solidFill>
                  <a:srgbClr val="C61D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probable</a:t>
            </a:r>
            <a:endParaRPr lang="en-US" b="1" dirty="0">
              <a:solidFill>
                <a:srgbClr val="C61D5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A9DF47-1045-4007-A369-6509C83E4079}"/>
              </a:ext>
            </a:extLst>
          </p:cNvPr>
          <p:cNvSpPr/>
          <p:nvPr/>
        </p:nvSpPr>
        <p:spPr>
          <a:xfrm>
            <a:off x="575435" y="3324717"/>
            <a:ext cx="4202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D5EAF"/>
                </a:solidFill>
                <a:latin typeface="Times New Roman" panose="02020603050405020304" pitchFamily="18" charset="0"/>
              </a:rPr>
              <a:t>A </a:t>
            </a:r>
            <a:r>
              <a:rPr lang="en-GB" b="1" dirty="0">
                <a:solidFill>
                  <a:srgbClr val="C61D53"/>
                </a:solidFill>
                <a:latin typeface="Times New Roman" panose="02020603050405020304" pitchFamily="18" charset="0"/>
              </a:rPr>
              <a:t>low</a:t>
            </a:r>
            <a:r>
              <a:rPr lang="en-GB" dirty="0">
                <a:solidFill>
                  <a:srgbClr val="0D5EAF"/>
                </a:solidFill>
                <a:latin typeface="Times New Roman" panose="02020603050405020304" pitchFamily="18" charset="0"/>
              </a:rPr>
              <a:t> storage subsidy (e.g., 25%) </a:t>
            </a:r>
            <a:r>
              <a:rPr lang="en-US" dirty="0">
                <a:solidFill>
                  <a:srgbClr val="0D5EAF"/>
                </a:solidFill>
                <a:latin typeface="Times New Roman" panose="02020603050405020304" pitchFamily="18" charset="0"/>
              </a:rPr>
              <a:t>may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</a:rPr>
              <a:t>not</a:t>
            </a:r>
            <a:r>
              <a:rPr lang="en-US" dirty="0">
                <a:solidFill>
                  <a:srgbClr val="0D5EAF"/>
                </a:solidFill>
                <a:latin typeface="Times New Roman" panose="02020603050405020304" pitchFamily="18" charset="0"/>
              </a:rPr>
              <a:t> be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</a:rPr>
              <a:t>enough</a:t>
            </a:r>
            <a:r>
              <a:rPr lang="en-US" dirty="0">
                <a:solidFill>
                  <a:srgbClr val="0D5EAF"/>
                </a:solidFill>
                <a:latin typeface="Times New Roman" panose="02020603050405020304" pitchFamily="18" charset="0"/>
              </a:rPr>
              <a:t> to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</a:rPr>
              <a:t>boost</a:t>
            </a:r>
            <a:r>
              <a:rPr lang="en-US" dirty="0">
                <a:solidFill>
                  <a:srgbClr val="0D5EAF"/>
                </a:solidFill>
                <a:latin typeface="Times New Roman" panose="02020603050405020304" pitchFamily="18" charset="0"/>
              </a:rPr>
              <a:t> the further diffusion of small-scale PV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6962EE-00C5-4684-BDC5-B8A1965BE3E2}"/>
              </a:ext>
            </a:extLst>
          </p:cNvPr>
          <p:cNvSpPr/>
          <p:nvPr/>
        </p:nvSpPr>
        <p:spPr>
          <a:xfrm>
            <a:off x="545713" y="4799799"/>
            <a:ext cx="4125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</a:rPr>
              <a:t>Higher</a:t>
            </a:r>
            <a:r>
              <a:rPr lang="en-US" dirty="0">
                <a:solidFill>
                  <a:srgbClr val="0D5EAF"/>
                </a:solidFill>
                <a:latin typeface="Times New Roman" panose="02020603050405020304" pitchFamily="18" charset="0"/>
              </a:rPr>
              <a:t> levels of subsidization seem rather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</a:rPr>
              <a:t>infeasible</a:t>
            </a:r>
            <a:r>
              <a:rPr lang="en-US" dirty="0">
                <a:solidFill>
                  <a:srgbClr val="0D5EAF"/>
                </a:solidFill>
                <a:latin typeface="Times New Roman" panose="02020603050405020304" pitchFamily="18" charset="0"/>
              </a:rPr>
              <a:t> owing to implications of the economic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</a:rPr>
              <a:t>recession</a:t>
            </a:r>
            <a:r>
              <a:rPr lang="en-US" dirty="0">
                <a:solidFill>
                  <a:srgbClr val="0D5EAF"/>
                </a:solidFill>
                <a:latin typeface="Times New Roman" panose="02020603050405020304" pitchFamily="18" charset="0"/>
              </a:rPr>
              <a:t> of the past decade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08C6D9-5985-4C83-9AEE-46371A3C22F8}"/>
              </a:ext>
            </a:extLst>
          </p:cNvPr>
          <p:cNvSpPr/>
          <p:nvPr/>
        </p:nvSpPr>
        <p:spPr>
          <a:xfrm>
            <a:off x="4671516" y="4866977"/>
            <a:ext cx="4292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National policy planning</a:t>
            </a:r>
            <a:r>
              <a:rPr lang="en-US" sz="2000" dirty="0">
                <a:solidFill>
                  <a:srgbClr val="232EA2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D5EAF"/>
                </a:solidFill>
                <a:latin typeface="Times New Roman" panose="02020603050405020304" pitchFamily="18" charset="0"/>
              </a:rPr>
              <a:t>should focus on new &amp; sustainable</a:t>
            </a:r>
            <a:r>
              <a:rPr lang="en-US" sz="2000" dirty="0">
                <a:solidFill>
                  <a:srgbClr val="232EA2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business models</a:t>
            </a:r>
            <a:r>
              <a:rPr lang="en-US" sz="2000" dirty="0">
                <a:solidFill>
                  <a:srgbClr val="232EA2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D5EAF"/>
                </a:solidFill>
                <a:latin typeface="Times New Roman" panose="02020603050405020304" pitchFamily="18" charset="0"/>
              </a:rPr>
              <a:t>that will prove the economic</a:t>
            </a:r>
            <a:r>
              <a:rPr lang="en-US" sz="2000" dirty="0">
                <a:solidFill>
                  <a:srgbClr val="232EA2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viability</a:t>
            </a:r>
            <a:r>
              <a:rPr lang="en-US" sz="2000" dirty="0">
                <a:solidFill>
                  <a:srgbClr val="232EA2"/>
                </a:solidFill>
                <a:latin typeface="Times New Roman" panose="02020603050405020304" pitchFamily="18" charset="0"/>
              </a:rPr>
              <a:t> of </a:t>
            </a:r>
            <a:r>
              <a:rPr lang="en-US" dirty="0">
                <a:solidFill>
                  <a:srgbClr val="0D5EAF"/>
                </a:solidFill>
                <a:latin typeface="Times New Roman" panose="02020603050405020304" pitchFamily="18" charset="0"/>
              </a:rPr>
              <a:t>PV self-consumption with storage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6BD00CF-BD7E-4BF8-90B0-6F1CBDFCE32C}"/>
              </a:ext>
            </a:extLst>
          </p:cNvPr>
          <p:cNvSpPr/>
          <p:nvPr/>
        </p:nvSpPr>
        <p:spPr>
          <a:xfrm>
            <a:off x="2361499" y="2768171"/>
            <a:ext cx="553674" cy="461665"/>
          </a:xfrm>
          <a:prstGeom prst="downArrow">
            <a:avLst/>
          </a:prstGeom>
          <a:solidFill>
            <a:srgbClr val="C61D53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8C9939C-DE86-4873-96B3-97DE15777D2C}"/>
              </a:ext>
            </a:extLst>
          </p:cNvPr>
          <p:cNvSpPr/>
          <p:nvPr/>
        </p:nvSpPr>
        <p:spPr>
          <a:xfrm>
            <a:off x="2425129" y="4248047"/>
            <a:ext cx="553674" cy="461665"/>
          </a:xfrm>
          <a:prstGeom prst="downArrow">
            <a:avLst/>
          </a:prstGeom>
          <a:solidFill>
            <a:srgbClr val="C61D53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7229C80C-EEAC-4755-AAB4-8DA69B4AF20D}"/>
              </a:ext>
            </a:extLst>
          </p:cNvPr>
          <p:cNvSpPr/>
          <p:nvPr/>
        </p:nvSpPr>
        <p:spPr>
          <a:xfrm rot="5400000" flipV="1">
            <a:off x="4318898" y="4065213"/>
            <a:ext cx="455028" cy="837528"/>
          </a:xfrm>
          <a:prstGeom prst="curvedRightArrow">
            <a:avLst>
              <a:gd name="adj1" fmla="val 25000"/>
              <a:gd name="adj2" fmla="val 45728"/>
              <a:gd name="adj3" fmla="val 33421"/>
            </a:avLst>
          </a:prstGeom>
          <a:solidFill>
            <a:srgbClr val="C61D53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310735" y="34033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Further Research: </a:t>
            </a:r>
            <a:r>
              <a:rPr lang="en-US" sz="3600" dirty="0">
                <a:solidFill>
                  <a:srgbClr val="C61D53"/>
                </a:solidFill>
              </a:rPr>
              <a:t>Need for Adaptive Policy Pathways … (1/3)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7AE64D-4BBD-4B82-B290-281E92B63D8E}"/>
              </a:ext>
            </a:extLst>
          </p:cNvPr>
          <p:cNvSpPr/>
          <p:nvPr/>
        </p:nvSpPr>
        <p:spPr>
          <a:xfrm>
            <a:off x="476477" y="1611905"/>
            <a:ext cx="1019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15295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7A4C8-A7BB-4991-A8C7-19E975FEDA11}"/>
              </a:ext>
            </a:extLst>
          </p:cNvPr>
          <p:cNvSpPr/>
          <p:nvPr/>
        </p:nvSpPr>
        <p:spPr>
          <a:xfrm>
            <a:off x="-114300" y="5031101"/>
            <a:ext cx="937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Especially striving towards</a:t>
            </a:r>
            <a:r>
              <a:rPr lang="en-US" sz="2400" b="1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National </a:t>
            </a:r>
            <a:r>
              <a:rPr lang="en-US" sz="2400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RES</a:t>
            </a:r>
            <a:r>
              <a:rPr lang="en-US" sz="24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Targets</a:t>
            </a:r>
            <a:r>
              <a:rPr lang="en-US" sz="2400" b="1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en-US" sz="2400" b="1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2030</a:t>
            </a:r>
            <a:r>
              <a:rPr lang="en-US" sz="2400" b="1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&amp;</a:t>
            </a:r>
            <a:r>
              <a:rPr lang="en-US" sz="2400" b="1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2050</a:t>
            </a:r>
            <a:endParaRPr lang="en-US" sz="2400" dirty="0">
              <a:solidFill>
                <a:srgbClr val="C61D53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2C18A0-3566-452F-A6A6-D22B3A4B7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55398"/>
            <a:ext cx="1466850" cy="1447379"/>
          </a:xfrm>
          <a:prstGeom prst="rect">
            <a:avLst/>
          </a:prstGeom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50D4F8AC-A974-4E21-8A0F-59AD4A80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181535"/>
            <a:ext cx="1972130" cy="152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5CDECE4-7131-4F10-BC1E-1D02948ED41F}"/>
              </a:ext>
            </a:extLst>
          </p:cNvPr>
          <p:cNvSpPr/>
          <p:nvPr/>
        </p:nvSpPr>
        <p:spPr>
          <a:xfrm>
            <a:off x="2148299" y="2519781"/>
            <a:ext cx="4314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15295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… What should we do ???</a:t>
            </a:r>
            <a:endParaRPr lang="el-GR" sz="2800" b="1" i="1" dirty="0">
              <a:solidFill>
                <a:srgbClr val="15295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58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310735" y="34033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Further Research: </a:t>
            </a:r>
            <a:r>
              <a:rPr lang="en-US" sz="3600" dirty="0">
                <a:solidFill>
                  <a:srgbClr val="C61D53"/>
                </a:solidFill>
              </a:rPr>
              <a:t>Need for Adaptive Policy Pathways … (2/3)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2C18A0-3566-452F-A6A6-D22B3A4B7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37" y="1376382"/>
            <a:ext cx="1466850" cy="14473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4675ED-725A-4FE8-AD97-5BF1AC4BE8EC}"/>
              </a:ext>
            </a:extLst>
          </p:cNvPr>
          <p:cNvSpPr/>
          <p:nvPr/>
        </p:nvSpPr>
        <p:spPr>
          <a:xfrm>
            <a:off x="476477" y="1611905"/>
            <a:ext cx="6076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15295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Considering uncertainty…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BFBF0-A573-4969-931F-A6E5EE92A47A}"/>
              </a:ext>
            </a:extLst>
          </p:cNvPr>
          <p:cNvSpPr/>
          <p:nvPr/>
        </p:nvSpPr>
        <p:spPr>
          <a:xfrm>
            <a:off x="527683" y="3706637"/>
            <a:ext cx="8305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5295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for </a:t>
            </a:r>
            <a:r>
              <a:rPr lang="en-US" sz="3600" b="1" dirty="0">
                <a:solidFill>
                  <a:srgbClr val="C61D5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Adaptive Policy Pathways</a:t>
            </a:r>
            <a:r>
              <a:rPr lang="en-US" sz="3600" b="1" dirty="0">
                <a:solidFill>
                  <a:srgbClr val="15295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600" dirty="0">
              <a:solidFill>
                <a:srgbClr val="15295A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F9FCDD-0090-421E-89A5-08015A5572A1}"/>
              </a:ext>
            </a:extLst>
          </p:cNvPr>
          <p:cNvSpPr/>
          <p:nvPr/>
        </p:nvSpPr>
        <p:spPr>
          <a:xfrm>
            <a:off x="4781777" y="4461264"/>
            <a:ext cx="4229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5295A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…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visualizing </a:t>
            </a:r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policy adaptation maps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showing </a:t>
            </a:r>
            <a:r>
              <a:rPr lang="en-US" sz="2400" b="1" dirty="0">
                <a:solidFill>
                  <a:srgbClr val="C61D5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alternative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pathways leading to </a:t>
            </a:r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desired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policy </a:t>
            </a:r>
            <a:r>
              <a:rPr lang="en-US" sz="2400" b="1" dirty="0">
                <a:solidFill>
                  <a:srgbClr val="C61D5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outcomes</a:t>
            </a:r>
            <a:endParaRPr lang="el-GR" sz="2400" b="1" dirty="0">
              <a:solidFill>
                <a:srgbClr val="C61D5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B5B1C-5DB7-44E0-95C9-8DF4F214DCDC}"/>
              </a:ext>
            </a:extLst>
          </p:cNvPr>
          <p:cNvSpPr/>
          <p:nvPr/>
        </p:nvSpPr>
        <p:spPr>
          <a:xfrm>
            <a:off x="476477" y="4645930"/>
            <a:ext cx="4305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5295A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…incorporating multiple stakeholders’ </a:t>
            </a:r>
            <a:r>
              <a:rPr lang="en-GB" sz="2400" b="1" dirty="0">
                <a:solidFill>
                  <a:srgbClr val="C61D5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perspectives</a:t>
            </a:r>
            <a:r>
              <a:rPr lang="en-GB" sz="2400" dirty="0">
                <a:solidFill>
                  <a:srgbClr val="15295A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into modelling scenarios</a:t>
            </a:r>
            <a:endParaRPr lang="el-GR" sz="2400" dirty="0">
              <a:solidFill>
                <a:srgbClr val="15295A"/>
              </a:solidFill>
            </a:endParaRPr>
          </a:p>
        </p:txBody>
      </p:sp>
      <p:pic>
        <p:nvPicPr>
          <p:cNvPr id="4" name="Picture 3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3D406219-9A92-4F2B-94B9-030BB5A5F9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32392" r="17064" b="33106"/>
          <a:stretch/>
        </p:blipFill>
        <p:spPr>
          <a:xfrm>
            <a:off x="3066176" y="2476354"/>
            <a:ext cx="3011648" cy="11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310735" y="34033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Further Research: </a:t>
            </a:r>
            <a:r>
              <a:rPr lang="en-US" sz="3600" dirty="0">
                <a:solidFill>
                  <a:srgbClr val="C61D53"/>
                </a:solidFill>
              </a:rPr>
              <a:t>Need for Adaptive Policy Pathways … (3/3)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4FB99B-967F-4BEC-8698-52BDEF16FC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10726" r="12931" b="11544"/>
          <a:stretch/>
        </p:blipFill>
        <p:spPr>
          <a:xfrm>
            <a:off x="1758535" y="2364440"/>
            <a:ext cx="7391396" cy="33698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71B734-B212-4E1E-912F-ABFEA0755A6E}"/>
              </a:ext>
            </a:extLst>
          </p:cNvPr>
          <p:cNvSpPr txBox="1"/>
          <p:nvPr/>
        </p:nvSpPr>
        <p:spPr>
          <a:xfrm>
            <a:off x="329505" y="1341405"/>
            <a:ext cx="3022745" cy="3419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Indicative example…</a:t>
            </a:r>
            <a:endParaRPr lang="el-GR" sz="2400" dirty="0">
              <a:solidFill>
                <a:srgbClr val="15295A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101104-1B85-4A57-9B1D-C06B1EFE7CC7}"/>
              </a:ext>
            </a:extLst>
          </p:cNvPr>
          <p:cNvSpPr txBox="1"/>
          <p:nvPr/>
        </p:nvSpPr>
        <p:spPr>
          <a:xfrm>
            <a:off x="310744" y="2449837"/>
            <a:ext cx="1340036" cy="2988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Net-Metering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55D526-55BD-4177-A8F3-6963BD6BC915}"/>
              </a:ext>
            </a:extLst>
          </p:cNvPr>
          <p:cNvSpPr txBox="1"/>
          <p:nvPr/>
        </p:nvSpPr>
        <p:spPr>
          <a:xfrm>
            <a:off x="310735" y="3345599"/>
            <a:ext cx="1340036" cy="2988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B82626"/>
                </a:solidFill>
              </a:rPr>
              <a:t>Subsidy 75%</a:t>
            </a:r>
            <a:endParaRPr lang="el-GR" b="1" dirty="0">
              <a:solidFill>
                <a:srgbClr val="B8262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AFBF4-E1DE-4784-9BA4-0806ECA54365}"/>
              </a:ext>
            </a:extLst>
          </p:cNvPr>
          <p:cNvSpPr txBox="1"/>
          <p:nvPr/>
        </p:nvSpPr>
        <p:spPr>
          <a:xfrm>
            <a:off x="310735" y="4481994"/>
            <a:ext cx="1340036" cy="2988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Subsidy 50%</a:t>
            </a:r>
            <a:endParaRPr lang="el-GR" b="1" dirty="0">
              <a:solidFill>
                <a:srgbClr val="00B050"/>
              </a:solidFill>
            </a:endParaRPr>
          </a:p>
          <a:p>
            <a:endParaRPr lang="el-GR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EE95D4-4436-4AA2-9C5A-CF0752736633}"/>
              </a:ext>
            </a:extLst>
          </p:cNvPr>
          <p:cNvSpPr txBox="1"/>
          <p:nvPr/>
        </p:nvSpPr>
        <p:spPr>
          <a:xfrm>
            <a:off x="329505" y="5435454"/>
            <a:ext cx="1340036" cy="2988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005EA4"/>
                </a:solidFill>
              </a:rPr>
              <a:t>Subsidy 25%</a:t>
            </a:r>
            <a:endParaRPr lang="el-GR" b="1" dirty="0">
              <a:solidFill>
                <a:srgbClr val="005EA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C2EEAE-5B1C-404D-8B8C-30C850665AF1}"/>
              </a:ext>
            </a:extLst>
          </p:cNvPr>
          <p:cNvSpPr txBox="1"/>
          <p:nvPr/>
        </p:nvSpPr>
        <p:spPr>
          <a:xfrm>
            <a:off x="2596760" y="5806625"/>
            <a:ext cx="1066782" cy="2536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</a:rPr>
              <a:t>2020</a:t>
            </a:r>
            <a:endParaRPr lang="el-GR" sz="2000" dirty="0">
              <a:solidFill>
                <a:srgbClr val="C61D5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49F8C3-FA3B-4479-8894-4FC29D4F109F}"/>
              </a:ext>
            </a:extLst>
          </p:cNvPr>
          <p:cNvSpPr txBox="1"/>
          <p:nvPr/>
        </p:nvSpPr>
        <p:spPr>
          <a:xfrm>
            <a:off x="5454233" y="5806865"/>
            <a:ext cx="1066782" cy="2536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</a:rPr>
              <a:t>2025</a:t>
            </a:r>
            <a:endParaRPr lang="el-GR" sz="2000" dirty="0">
              <a:solidFill>
                <a:srgbClr val="C61D5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659795-AF2D-4F81-A032-E23FE26B5F3D}"/>
              </a:ext>
            </a:extLst>
          </p:cNvPr>
          <p:cNvSpPr txBox="1"/>
          <p:nvPr/>
        </p:nvSpPr>
        <p:spPr>
          <a:xfrm>
            <a:off x="8121238" y="5828520"/>
            <a:ext cx="1066782" cy="2536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</a:rPr>
              <a:t>2030</a:t>
            </a:r>
            <a:endParaRPr lang="el-GR" sz="2000" dirty="0">
              <a:solidFill>
                <a:srgbClr val="C61D53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850D2A-8870-4AEF-AAF5-CAA374DA4651}"/>
              </a:ext>
            </a:extLst>
          </p:cNvPr>
          <p:cNvGrpSpPr/>
          <p:nvPr/>
        </p:nvGrpSpPr>
        <p:grpSpPr>
          <a:xfrm>
            <a:off x="6628770" y="1282086"/>
            <a:ext cx="2057400" cy="1544537"/>
            <a:chOff x="6419837" y="1732063"/>
            <a:chExt cx="2057400" cy="1544537"/>
          </a:xfrm>
        </p:grpSpPr>
        <p:sp>
          <p:nvSpPr>
            <p:cNvPr id="35" name="Double Wave 34">
              <a:extLst>
                <a:ext uri="{FF2B5EF4-FFF2-40B4-BE49-F238E27FC236}">
                  <a16:creationId xmlns:a16="http://schemas.microsoft.com/office/drawing/2014/main" id="{F35E4C49-A8A8-491F-B5F4-2379E5E03790}"/>
                </a:ext>
              </a:extLst>
            </p:cNvPr>
            <p:cNvSpPr/>
            <p:nvPr/>
          </p:nvSpPr>
          <p:spPr>
            <a:xfrm>
              <a:off x="6419837" y="1746739"/>
              <a:ext cx="2057400" cy="1529861"/>
            </a:xfrm>
            <a:prstGeom prst="doubleWave">
              <a:avLst>
                <a:gd name="adj1" fmla="val 6250"/>
                <a:gd name="adj2" fmla="val 489"/>
              </a:avLst>
            </a:prstGeom>
            <a:solidFill>
              <a:schemeClr val="bg1"/>
            </a:solidFill>
            <a:ln>
              <a:solidFill>
                <a:srgbClr val="1529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15295A"/>
                  </a:solidFill>
                </a:rPr>
                <a:t>The </a:t>
              </a:r>
              <a:r>
                <a:rPr lang="en-US" b="1" dirty="0">
                  <a:solidFill>
                    <a:srgbClr val="C61D53"/>
                  </a:solidFill>
                </a:rPr>
                <a:t>ratio</a:t>
              </a:r>
              <a:r>
                <a:rPr lang="en-US" dirty="0">
                  <a:solidFill>
                    <a:srgbClr val="15295A"/>
                  </a:solidFill>
                </a:rPr>
                <a:t> between large- and small-scale installations is assumed </a:t>
              </a:r>
              <a:r>
                <a:rPr lang="en-US" b="1" dirty="0">
                  <a:solidFill>
                    <a:srgbClr val="C61D53"/>
                  </a:solidFill>
                </a:rPr>
                <a:t>5:1</a:t>
              </a:r>
              <a:endParaRPr lang="el-GR" b="1" dirty="0">
                <a:solidFill>
                  <a:srgbClr val="C61D5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34C948-31E9-4173-9AF0-79F8878E11E9}"/>
                </a:ext>
              </a:extLst>
            </p:cNvPr>
            <p:cNvSpPr txBox="1"/>
            <p:nvPr/>
          </p:nvSpPr>
          <p:spPr>
            <a:xfrm>
              <a:off x="7162793" y="1732063"/>
              <a:ext cx="76208" cy="150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endParaRPr lang="el-GR" sz="2000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320A5C-45A6-406E-8819-63DBC685B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64" y="1410515"/>
            <a:ext cx="583472" cy="3888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357D93-CE02-4650-BD14-4A83AF552EE1}"/>
              </a:ext>
            </a:extLst>
          </p:cNvPr>
          <p:cNvSpPr/>
          <p:nvPr/>
        </p:nvSpPr>
        <p:spPr>
          <a:xfrm>
            <a:off x="790575" y="1851087"/>
            <a:ext cx="573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… towards</a:t>
            </a:r>
            <a:r>
              <a:rPr lang="en-US" sz="2400" b="1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National </a:t>
            </a:r>
            <a:r>
              <a:rPr lang="en-US" sz="2400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PV</a:t>
            </a:r>
            <a:r>
              <a:rPr lang="en-US" sz="24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targets</a:t>
            </a:r>
            <a:r>
              <a:rPr lang="en-US" sz="2400" b="1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en-US" sz="2400" b="1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2030</a:t>
            </a:r>
            <a:endParaRPr lang="en-US" sz="2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86B670-BCE4-4173-A219-FF76328AAB8F}"/>
              </a:ext>
            </a:extLst>
          </p:cNvPr>
          <p:cNvCxnSpPr>
            <a:cxnSpLocks/>
          </p:cNvCxnSpPr>
          <p:nvPr/>
        </p:nvCxnSpPr>
        <p:spPr>
          <a:xfrm flipV="1">
            <a:off x="3531765" y="2599261"/>
            <a:ext cx="570452" cy="525367"/>
          </a:xfrm>
          <a:prstGeom prst="straightConnector1">
            <a:avLst/>
          </a:prstGeom>
          <a:ln w="28575">
            <a:solidFill>
              <a:srgbClr val="7B6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10E5C25-926A-4E9B-A7E4-C03B38A698EC}"/>
              </a:ext>
            </a:extLst>
          </p:cNvPr>
          <p:cNvSpPr txBox="1"/>
          <p:nvPr/>
        </p:nvSpPr>
        <p:spPr>
          <a:xfrm>
            <a:off x="2224840" y="3220309"/>
            <a:ext cx="2613849" cy="3419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>
                <a:solidFill>
                  <a:srgbClr val="7B6BA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Current situation</a:t>
            </a:r>
            <a:endParaRPr lang="el-GR" sz="2400" b="1" dirty="0">
              <a:solidFill>
                <a:srgbClr val="7B6BAE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13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D4F4B7-7203-4332-B99E-2D852EE89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6" y="6240493"/>
            <a:ext cx="514506" cy="614871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2B573BD-AC3A-4645-A959-4B9CF328B9BC}"/>
              </a:ext>
            </a:extLst>
          </p:cNvPr>
          <p:cNvSpPr txBox="1">
            <a:spLocks/>
          </p:cNvSpPr>
          <p:nvPr/>
        </p:nvSpPr>
        <p:spPr>
          <a:xfrm>
            <a:off x="249581" y="2264118"/>
            <a:ext cx="2669339" cy="381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sz="2000" dirty="0">
                <a:solidFill>
                  <a:srgbClr val="212E5A"/>
                </a:solidFill>
              </a:rPr>
              <a:t>Find more about us…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5688DA-BF6C-4ED1-A1B3-B620F5AE8C9B}"/>
              </a:ext>
            </a:extLst>
          </p:cNvPr>
          <p:cNvSpPr txBox="1"/>
          <p:nvPr/>
        </p:nvSpPr>
        <p:spPr>
          <a:xfrm>
            <a:off x="292963" y="128540"/>
            <a:ext cx="876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For more information…</a:t>
            </a:r>
          </a:p>
        </p:txBody>
      </p:sp>
      <p:pic>
        <p:nvPicPr>
          <p:cNvPr id="8" name="Picture 4" descr="http://www.predu.net/news/101392046.png">
            <a:extLst>
              <a:ext uri="{FF2B5EF4-FFF2-40B4-BE49-F238E27FC236}">
                <a16:creationId xmlns:a16="http://schemas.microsoft.com/office/drawing/2014/main" id="{3F4026FD-4825-46C3-99CC-9C306B22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1" y="3861167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65BAAB-CEDD-41CC-9EE3-025EEAA3F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81" y="5054557"/>
            <a:ext cx="396000" cy="39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54CEF7-1F89-40BB-99AA-96A7C2F91F29}"/>
              </a:ext>
            </a:extLst>
          </p:cNvPr>
          <p:cNvSpPr/>
          <p:nvPr/>
        </p:nvSpPr>
        <p:spPr>
          <a:xfrm>
            <a:off x="742228" y="3736002"/>
            <a:ext cx="2254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E5A"/>
                </a:solidFill>
              </a:rPr>
              <a:t>Contact us by e-mail:</a:t>
            </a:r>
          </a:p>
          <a:p>
            <a:r>
              <a:rPr lang="en-GB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teeslab@unipi.gr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D9DE4F-CE79-4180-B4CB-60DCE3A8320D}"/>
              </a:ext>
            </a:extLst>
          </p:cNvPr>
          <p:cNvSpPr/>
          <p:nvPr/>
        </p:nvSpPr>
        <p:spPr>
          <a:xfrm>
            <a:off x="742228" y="2753559"/>
            <a:ext cx="256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E5A"/>
                </a:solidFill>
              </a:rPr>
              <a:t>Visit our Website:</a:t>
            </a:r>
          </a:p>
          <a:p>
            <a:r>
              <a:rPr lang="en-US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https://teeslab.unipi.gr/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983F3-3D58-499F-BC97-8F46A744C605}"/>
              </a:ext>
            </a:extLst>
          </p:cNvPr>
          <p:cNvSpPr/>
          <p:nvPr/>
        </p:nvSpPr>
        <p:spPr>
          <a:xfrm>
            <a:off x="742228" y="4929392"/>
            <a:ext cx="380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E5A"/>
                </a:solidFill>
              </a:rPr>
              <a:t>Find us in LinkedIn: </a:t>
            </a:r>
          </a:p>
          <a:p>
            <a:r>
              <a:rPr lang="en-US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www.linkedin.com/groups/12070918/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CC093-6E8D-4CFB-A5F7-6239EAFEC166}"/>
              </a:ext>
            </a:extLst>
          </p:cNvPr>
          <p:cNvSpPr/>
          <p:nvPr/>
        </p:nvSpPr>
        <p:spPr>
          <a:xfrm>
            <a:off x="249582" y="1332766"/>
            <a:ext cx="846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15295A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61D53"/>
                </a:solidFill>
              </a:rPr>
              <a:t>TEESlab</a:t>
            </a:r>
            <a:r>
              <a:rPr lang="en-US" dirty="0">
                <a:solidFill>
                  <a:srgbClr val="212E5A"/>
                </a:solidFill>
              </a:rPr>
              <a:t>, the energy modelling, strategy and policy analysis laboratory of </a:t>
            </a:r>
            <a:r>
              <a:rPr lang="en-US" b="1" dirty="0">
                <a:solidFill>
                  <a:srgbClr val="C61D53"/>
                </a:solidFill>
              </a:rPr>
              <a:t>University of Piraeus</a:t>
            </a:r>
            <a:r>
              <a:rPr lang="en-US" dirty="0">
                <a:solidFill>
                  <a:srgbClr val="C61D53"/>
                </a:solidFill>
              </a:rPr>
              <a:t> (UNIPI)</a:t>
            </a:r>
            <a:endParaRPr lang="en-US" dirty="0">
              <a:solidFill>
                <a:srgbClr val="212E5A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1C3551-5347-4D2F-A54F-B300ACA52D1B}"/>
              </a:ext>
            </a:extLst>
          </p:cNvPr>
          <p:cNvGrpSpPr/>
          <p:nvPr/>
        </p:nvGrpSpPr>
        <p:grpSpPr>
          <a:xfrm>
            <a:off x="4790113" y="4555221"/>
            <a:ext cx="4239571" cy="1590325"/>
            <a:chOff x="38100" y="330200"/>
            <a:chExt cx="6921500" cy="25781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48A35F4-985B-4B5B-89AE-F6F7A2D05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0" y="622300"/>
              <a:ext cx="2440305" cy="162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7EB75ED-141A-4A23-BEE2-70E69A116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150" y="330200"/>
              <a:ext cx="2122170" cy="141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DE2E583-4220-4A35-9E4C-E81CD0B40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2" t="8490" r="6708" b="33019"/>
            <a:stretch/>
          </p:blipFill>
          <p:spPr bwMode="auto">
            <a:xfrm>
              <a:off x="38100" y="1168400"/>
              <a:ext cx="2317750" cy="11811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06E35491-7CE9-4542-8A9A-4D4E98506513}"/>
                </a:ext>
              </a:extLst>
            </p:cNvPr>
            <p:cNvSpPr txBox="1"/>
            <p:nvPr/>
          </p:nvSpPr>
          <p:spPr>
            <a:xfrm>
              <a:off x="2443641" y="2241550"/>
              <a:ext cx="4515959" cy="66675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06400" indent="-4064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It’s all about TEEMwork !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4ADBC64-46FE-4366-ACF6-17DD4B6E8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89" y="1872796"/>
            <a:ext cx="5133842" cy="2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38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4D8393-869B-4AB7-AA91-02AC65E647E0}"/>
              </a:ext>
            </a:extLst>
          </p:cNvPr>
          <p:cNvSpPr txBox="1">
            <a:spLocks/>
          </p:cNvSpPr>
          <p:nvPr/>
        </p:nvSpPr>
        <p:spPr>
          <a:xfrm>
            <a:off x="451280" y="2133570"/>
            <a:ext cx="8241437" cy="15745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ts val="550"/>
              </a:spcAft>
              <a:buFont typeface="Arial" charset="0"/>
              <a:defRPr sz="3600" kern="1200">
                <a:solidFill>
                  <a:srgbClr val="468363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86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8953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A8AFAF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3pPr>
            <a:lvl4pPr marL="11620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A8AFAF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1438275" indent="-276225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A8AFAF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defRPr/>
            </a:pPr>
            <a:r>
              <a:rPr lang="en-US" sz="9600" i="1" dirty="0">
                <a:solidFill>
                  <a:srgbClr val="C61D53"/>
                </a:solidFill>
                <a:latin typeface="Gabriola" panose="04040605051002020D02" pitchFamily="82" charset="0"/>
              </a:rPr>
              <a:t>Thank you !</a:t>
            </a:r>
            <a:endParaRPr lang="el-GR" sz="9600" i="1" dirty="0">
              <a:solidFill>
                <a:srgbClr val="C61D53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D4F4B7-7203-4332-B99E-2D852EE89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6" y="6240493"/>
            <a:ext cx="514506" cy="6148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4DAD35-F95D-4A78-819E-5130FDAA73F1}"/>
              </a:ext>
            </a:extLst>
          </p:cNvPr>
          <p:cNvSpPr/>
          <p:nvPr/>
        </p:nvSpPr>
        <p:spPr>
          <a:xfrm>
            <a:off x="451280" y="4119690"/>
            <a:ext cx="8241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0" indent="-342900" algn="ctr" defTabSz="914400" fontAlgn="base">
              <a:spcBef>
                <a:spcPct val="0"/>
              </a:spcBef>
              <a:spcAft>
                <a:spcPts val="550"/>
              </a:spcAft>
              <a:defRPr/>
            </a:pPr>
            <a:r>
              <a:rPr lang="en-US" sz="4400" b="1" spc="300" dirty="0">
                <a:solidFill>
                  <a:srgbClr val="2F3F6E">
                    <a:lumMod val="50000"/>
                  </a:srgbClr>
                </a:solidFill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Vassilis Stavrakas</a:t>
            </a:r>
            <a:r>
              <a:rPr lang="en-US" sz="4400" b="1" spc="300" dirty="0">
                <a:solidFill>
                  <a:srgbClr val="007A87">
                    <a:lumMod val="50000"/>
                  </a:srgbClr>
                </a:solidFill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300" dirty="0">
                <a:solidFill>
                  <a:srgbClr val="0070C0"/>
                </a:solidFill>
                <a:latin typeface="Gabriola" panose="04040605051002020D02" pitchFamily="82" charset="0"/>
                <a:ea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vasta@unipi.gr</a:t>
            </a:r>
            <a:endParaRPr lang="en-US" sz="4400" b="1" spc="300" dirty="0">
              <a:solidFill>
                <a:srgbClr val="0070C0"/>
              </a:solidFill>
              <a:latin typeface="Gabriola" panose="04040605051002020D02" pitchFamily="8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Εικόνα 5">
            <a:extLst>
              <a:ext uri="{FF2B5EF4-FFF2-40B4-BE49-F238E27FC236}">
                <a16:creationId xmlns:a16="http://schemas.microsoft.com/office/drawing/2014/main" id="{47F6CDF0-8AEF-4D5E-BE09-27F44F048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58723"/>
            <a:ext cx="4111825" cy="11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6B96-5239-4F26-BB9F-76868AA55643}"/>
              </a:ext>
            </a:extLst>
          </p:cNvPr>
          <p:cNvSpPr txBox="1"/>
          <p:nvPr/>
        </p:nvSpPr>
        <p:spPr>
          <a:xfrm>
            <a:off x="292963" y="6741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Business Models (BMs) to explore benefits of self-consumption in the power market</a:t>
            </a:r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9AD5405-D032-4012-82A9-758C4648D38E}"/>
              </a:ext>
            </a:extLst>
          </p:cNvPr>
          <p:cNvGrpSpPr/>
          <p:nvPr/>
        </p:nvGrpSpPr>
        <p:grpSpPr>
          <a:xfrm>
            <a:off x="194291" y="1224704"/>
            <a:ext cx="4524190" cy="1501629"/>
            <a:chOff x="90952" y="1207760"/>
            <a:chExt cx="4524190" cy="1501629"/>
          </a:xfrm>
        </p:grpSpPr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42E560B6-8B76-41B0-8B42-E53E223CF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52" y="1207760"/>
              <a:ext cx="1501629" cy="1501629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95AC594-C485-4EC6-8CAF-62D67EA43934}"/>
                </a:ext>
              </a:extLst>
            </p:cNvPr>
            <p:cNvSpPr/>
            <p:nvPr/>
          </p:nvSpPr>
          <p:spPr>
            <a:xfrm>
              <a:off x="1381390" y="1521814"/>
              <a:ext cx="32337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sz="2000" b="1" dirty="0">
                  <a:solidFill>
                    <a:schemeClr val="accent6"/>
                  </a:solidFill>
                </a:rPr>
                <a:t>100% RES</a:t>
              </a:r>
              <a:r>
                <a:rPr lang="en-US" dirty="0">
                  <a:solidFill>
                    <a:srgbClr val="15295A"/>
                  </a:solidFill>
                </a:rPr>
                <a:t> System using </a:t>
              </a:r>
              <a:r>
                <a:rPr lang="en-US" sz="2000" b="1" dirty="0">
                  <a:solidFill>
                    <a:schemeClr val="accent6"/>
                  </a:solidFill>
                </a:rPr>
                <a:t>Storage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&amp; </a:t>
              </a:r>
              <a:r>
                <a:rPr lang="en-US" sz="2000" b="1" dirty="0">
                  <a:solidFill>
                    <a:schemeClr val="accent6"/>
                  </a:solidFill>
                </a:rPr>
                <a:t>Demand-Response</a:t>
              </a:r>
              <a:r>
                <a:rPr lang="en-US" dirty="0">
                  <a:solidFill>
                    <a:srgbClr val="15295A"/>
                  </a:solidFill>
                </a:rPr>
                <a:t> technologies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E15D25C-74CD-4067-BAF3-A7FDB6AE837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4718481" y="2046590"/>
            <a:ext cx="138031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1AA6295-A3B9-41C9-8D19-01A14BC57FE7}"/>
              </a:ext>
            </a:extLst>
          </p:cNvPr>
          <p:cNvSpPr/>
          <p:nvPr/>
        </p:nvSpPr>
        <p:spPr>
          <a:xfrm>
            <a:off x="4540929" y="1679652"/>
            <a:ext cx="1726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61D53"/>
              </a:buClr>
            </a:pPr>
            <a:r>
              <a:rPr lang="en-US" sz="2000" b="1" dirty="0">
                <a:solidFill>
                  <a:srgbClr val="4A3E38"/>
                </a:solidFill>
              </a:rPr>
              <a:t>System Change</a:t>
            </a:r>
            <a:endParaRPr lang="en-US" dirty="0">
              <a:solidFill>
                <a:srgbClr val="4A3E38"/>
              </a:solidFill>
            </a:endParaRPr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3907BBD4-7FB2-40D0-B5CF-CB3DF31B9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09" y="2558049"/>
            <a:ext cx="2143125" cy="214312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69063B3-6571-4ED9-BCD6-11A30AEE270A}"/>
              </a:ext>
            </a:extLst>
          </p:cNvPr>
          <p:cNvGrpSpPr/>
          <p:nvPr/>
        </p:nvGrpSpPr>
        <p:grpSpPr>
          <a:xfrm>
            <a:off x="2500715" y="2761815"/>
            <a:ext cx="4051910" cy="1411960"/>
            <a:chOff x="2546777" y="2492680"/>
            <a:chExt cx="4051910" cy="141196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7A9E6AB-3528-4EC3-BE8A-27149FC2FBCF}"/>
                </a:ext>
              </a:extLst>
            </p:cNvPr>
            <p:cNvSpPr/>
            <p:nvPr/>
          </p:nvSpPr>
          <p:spPr>
            <a:xfrm>
              <a:off x="3769202" y="2701154"/>
              <a:ext cx="282948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dirty="0">
                  <a:solidFill>
                    <a:srgbClr val="15295A"/>
                  </a:solidFill>
                </a:rPr>
                <a:t>Diffusion of </a:t>
              </a:r>
              <a:r>
                <a:rPr lang="en-US" sz="2000" b="1" dirty="0">
                  <a:solidFill>
                    <a:srgbClr val="3B3163"/>
                  </a:solidFill>
                </a:rPr>
                <a:t>technological breakthroughs</a:t>
              </a:r>
              <a:r>
                <a:rPr lang="en-US" sz="2000" b="1" dirty="0">
                  <a:solidFill>
                    <a:srgbClr val="C61D53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at the residential sector</a:t>
              </a:r>
              <a:endParaRPr lang="en-US" sz="1600" dirty="0">
                <a:solidFill>
                  <a:srgbClr val="15295A"/>
                </a:solidFill>
              </a:endParaRPr>
            </a:p>
          </p:txBody>
        </p:sp>
        <p:pic>
          <p:nvPicPr>
            <p:cNvPr id="40" name="Picture 39" descr="A close up of a device&#10;&#10;Description automatically generated">
              <a:extLst>
                <a:ext uri="{FF2B5EF4-FFF2-40B4-BE49-F238E27FC236}">
                  <a16:creationId xmlns:a16="http://schemas.microsoft.com/office/drawing/2014/main" id="{44C1E09F-0ADC-4AA1-9F13-F70006060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4" t="19047" r="21850" b="20095"/>
            <a:stretch/>
          </p:blipFill>
          <p:spPr>
            <a:xfrm>
              <a:off x="2973310" y="2492680"/>
              <a:ext cx="875510" cy="540508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0A3A7CBA-2683-42D4-805B-B02942B6C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" t="23856" r="5811" b="30379"/>
            <a:stretch/>
          </p:blipFill>
          <p:spPr>
            <a:xfrm>
              <a:off x="2546777" y="3103923"/>
              <a:ext cx="1428541" cy="80071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197903-8C7B-442C-AAB0-8BA57ECE3FC1}"/>
              </a:ext>
            </a:extLst>
          </p:cNvPr>
          <p:cNvGrpSpPr/>
          <p:nvPr/>
        </p:nvGrpSpPr>
        <p:grpSpPr>
          <a:xfrm>
            <a:off x="3191665" y="4568703"/>
            <a:ext cx="5952335" cy="1604793"/>
            <a:chOff x="3204319" y="4579201"/>
            <a:chExt cx="5952335" cy="160479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4EC2BEC-7C7E-45B8-BD64-2D5B94CA184E}"/>
                </a:ext>
              </a:extLst>
            </p:cNvPr>
            <p:cNvSpPr/>
            <p:nvPr/>
          </p:nvSpPr>
          <p:spPr>
            <a:xfrm>
              <a:off x="6518521" y="4742264"/>
              <a:ext cx="263813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dirty="0">
                  <a:solidFill>
                    <a:srgbClr val="15295A"/>
                  </a:solidFill>
                </a:rPr>
                <a:t>Digitalization can make this transition more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efficient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&amp;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democratic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endParaRPr lang="en-US" sz="1600" dirty="0">
                <a:solidFill>
                  <a:srgbClr val="15295A"/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134BE83-E010-4C3E-B4EB-58DB20DAF83D}"/>
                </a:ext>
              </a:extLst>
            </p:cNvPr>
            <p:cNvGrpSpPr/>
            <p:nvPr/>
          </p:nvGrpSpPr>
          <p:grpSpPr>
            <a:xfrm>
              <a:off x="3204319" y="4579201"/>
              <a:ext cx="4031790" cy="1604793"/>
              <a:chOff x="3835480" y="4579123"/>
              <a:chExt cx="4031790" cy="1604793"/>
            </a:xfrm>
          </p:grpSpPr>
          <p:pic>
            <p:nvPicPr>
              <p:cNvPr id="54" name="Picture 5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B1F08B8-95D7-4117-86BE-70C1E1CDF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480" y="4579123"/>
                <a:ext cx="1604793" cy="1604793"/>
              </a:xfrm>
              <a:prstGeom prst="rect">
                <a:avLst/>
              </a:prstGeom>
            </p:spPr>
          </p:pic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99E99C2-BA5F-4A36-9CAB-0B337C7639FC}"/>
                  </a:ext>
                </a:extLst>
              </p:cNvPr>
              <p:cNvSpPr/>
              <p:nvPr/>
            </p:nvSpPr>
            <p:spPr>
              <a:xfrm>
                <a:off x="5336213" y="5783806"/>
                <a:ext cx="25310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C61D53"/>
                  </a:buClr>
                </a:pPr>
                <a:r>
                  <a:rPr lang="en-US" sz="2000" b="1" dirty="0"/>
                  <a:t>Smart-Grid paradigm</a:t>
                </a:r>
                <a:endParaRPr lang="en-US" dirty="0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6F2A02A-AA73-4075-B071-7A0DE0A4A51E}"/>
              </a:ext>
            </a:extLst>
          </p:cNvPr>
          <p:cNvGrpSpPr/>
          <p:nvPr/>
        </p:nvGrpSpPr>
        <p:grpSpPr>
          <a:xfrm>
            <a:off x="-35137" y="3373058"/>
            <a:ext cx="2759458" cy="2420646"/>
            <a:chOff x="2027" y="3041177"/>
            <a:chExt cx="2915724" cy="2420646"/>
          </a:xfrm>
        </p:grpSpPr>
        <p:pic>
          <p:nvPicPr>
            <p:cNvPr id="57" name="Picture 5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A0BC3FC9-3C5A-4E37-91CD-33890E2D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59" y="3041177"/>
              <a:ext cx="1448860" cy="1448860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C1711CC-891A-4007-AB25-55F77A862BE2}"/>
                </a:ext>
              </a:extLst>
            </p:cNvPr>
            <p:cNvSpPr/>
            <p:nvPr/>
          </p:nvSpPr>
          <p:spPr>
            <a:xfrm>
              <a:off x="2027" y="4446160"/>
              <a:ext cx="291572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dirty="0">
                  <a:solidFill>
                    <a:srgbClr val="15295A"/>
                  </a:solidFill>
                </a:rPr>
                <a:t>Potential also lies in </a:t>
              </a:r>
              <a:r>
                <a:rPr lang="en-US" sz="2000" b="1" dirty="0">
                  <a:solidFill>
                    <a:srgbClr val="FF5050"/>
                  </a:solidFill>
                </a:rPr>
                <a:t>energy efficiency</a:t>
              </a:r>
              <a:r>
                <a:rPr lang="en-US" sz="2000" b="1" dirty="0">
                  <a:solidFill>
                    <a:srgbClr val="C61D53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&amp; tackling </a:t>
              </a:r>
              <a:r>
                <a:rPr lang="en-US" sz="2000" b="1" dirty="0">
                  <a:solidFill>
                    <a:srgbClr val="FF5050"/>
                  </a:solidFill>
                </a:rPr>
                <a:t>energy poverty</a:t>
              </a:r>
              <a:endParaRPr lang="en-US" sz="1600" b="1" dirty="0">
                <a:solidFill>
                  <a:srgbClr val="FF5050"/>
                </a:solidFill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3A21C10F-340F-49DF-B875-901B4D645A45}"/>
              </a:ext>
            </a:extLst>
          </p:cNvPr>
          <p:cNvSpPr/>
          <p:nvPr/>
        </p:nvSpPr>
        <p:spPr>
          <a:xfrm>
            <a:off x="109056" y="2726333"/>
            <a:ext cx="5989740" cy="337246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82D0E33-DFE9-4E12-A2AB-0118E0F8ECF7}"/>
              </a:ext>
            </a:extLst>
          </p:cNvPr>
          <p:cNvSpPr/>
          <p:nvPr/>
        </p:nvSpPr>
        <p:spPr>
          <a:xfrm>
            <a:off x="6022115" y="1525763"/>
            <a:ext cx="3082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61D53"/>
              </a:buClr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Decentralized</a:t>
            </a:r>
            <a:r>
              <a:rPr lang="en-US" dirty="0">
                <a:solidFill>
                  <a:srgbClr val="15295A"/>
                </a:solidFill>
              </a:rPr>
              <a:t> community projects &amp; innovative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business models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2F23FD-DC8A-4A6B-A120-29A76E148A91}"/>
              </a:ext>
            </a:extLst>
          </p:cNvPr>
          <p:cNvSpPr/>
          <p:nvPr/>
        </p:nvSpPr>
        <p:spPr>
          <a:xfrm>
            <a:off x="6098796" y="5783688"/>
            <a:ext cx="2531057" cy="31510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455602-94D8-4BF4-BFD6-4F4E9EEF7DD1}"/>
              </a:ext>
            </a:extLst>
          </p:cNvPr>
          <p:cNvSpPr/>
          <p:nvPr/>
        </p:nvSpPr>
        <p:spPr>
          <a:xfrm>
            <a:off x="6501377" y="4811343"/>
            <a:ext cx="2531057" cy="85057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D5BE683-6DFA-4AF4-B92B-85DAF885ADC2}"/>
              </a:ext>
            </a:extLst>
          </p:cNvPr>
          <p:cNvSpPr/>
          <p:nvPr/>
        </p:nvSpPr>
        <p:spPr>
          <a:xfrm>
            <a:off x="6098796" y="2726333"/>
            <a:ext cx="728153" cy="88093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3827B4-8CD5-4337-A8F8-D764BA8B706C}"/>
              </a:ext>
            </a:extLst>
          </p:cNvPr>
          <p:cNvSpPr/>
          <p:nvPr/>
        </p:nvSpPr>
        <p:spPr>
          <a:xfrm>
            <a:off x="7562126" y="3133119"/>
            <a:ext cx="834513" cy="162378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95A1F23-7BD8-49F5-842E-324FBF01B8BA}"/>
              </a:ext>
            </a:extLst>
          </p:cNvPr>
          <p:cNvSpPr/>
          <p:nvPr/>
        </p:nvSpPr>
        <p:spPr>
          <a:xfrm>
            <a:off x="1593908" y="1329130"/>
            <a:ext cx="4606901" cy="133267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5A9C1-F3EB-41E4-8790-499D3EADCE76}"/>
              </a:ext>
            </a:extLst>
          </p:cNvPr>
          <p:cNvSpPr/>
          <p:nvPr/>
        </p:nvSpPr>
        <p:spPr>
          <a:xfrm>
            <a:off x="1690415" y="1494986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Our study focuses on: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D51079-1359-4033-9656-E6AF3100B784}"/>
              </a:ext>
            </a:extLst>
          </p:cNvPr>
          <p:cNvSpPr/>
          <p:nvPr/>
        </p:nvSpPr>
        <p:spPr>
          <a:xfrm>
            <a:off x="1493241" y="1859613"/>
            <a:ext cx="4572000" cy="9591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GB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..on ways to couple</a:t>
            </a:r>
            <a:r>
              <a:rPr lang="en-GB" sz="2000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small-scale PV</a:t>
            </a:r>
            <a:r>
              <a:rPr lang="en-GB" sz="2000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en-GB" sz="2000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storage</a:t>
            </a:r>
            <a:r>
              <a:rPr lang="en-GB" sz="2000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technologies</a:t>
            </a:r>
            <a:endParaRPr lang="en-GB" sz="2000" dirty="0">
              <a:solidFill>
                <a:srgbClr val="00206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F2C80-5AC2-434A-A352-0E6E17F14481}"/>
              </a:ext>
            </a:extLst>
          </p:cNvPr>
          <p:cNvSpPr/>
          <p:nvPr/>
        </p:nvSpPr>
        <p:spPr>
          <a:xfrm>
            <a:off x="1465953" y="2864428"/>
            <a:ext cx="4572000" cy="1287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GB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using this infrastructure to generate </a:t>
            </a:r>
            <a:r>
              <a:rPr lang="en-GB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additional revenues</a:t>
            </a:r>
            <a:r>
              <a:rPr lang="en-GB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for consumers…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3459628-7912-462C-B730-0C4CBA9C9F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93" y="3161504"/>
            <a:ext cx="1002447" cy="10024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21DF7E-125B-4869-9D7E-62337912BD5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7858" r="9578" b="17760"/>
          <a:stretch/>
        </p:blipFill>
        <p:spPr>
          <a:xfrm>
            <a:off x="508998" y="2765962"/>
            <a:ext cx="872213" cy="6949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B44BB9-418A-4B25-B2DA-4760ED5940DE}"/>
              </a:ext>
            </a:extLst>
          </p:cNvPr>
          <p:cNvSpPr/>
          <p:nvPr/>
        </p:nvSpPr>
        <p:spPr>
          <a:xfrm>
            <a:off x="683437" y="5089757"/>
            <a:ext cx="7372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Such sources of revenue can </a:t>
            </a:r>
            <a:r>
              <a:rPr lang="en-GB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counterbalance</a:t>
            </a:r>
            <a:r>
              <a:rPr lang="en-GB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the phasing out of </a:t>
            </a:r>
            <a:r>
              <a:rPr lang="en-GB" sz="20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FiTs</a:t>
            </a:r>
            <a:r>
              <a:rPr lang="en-GB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around Europe, so that </a:t>
            </a:r>
            <a:r>
              <a:rPr lang="en-GB" sz="2000" b="1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incentives</a:t>
            </a:r>
            <a:r>
              <a:rPr lang="en-GB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for PV adoption </a:t>
            </a:r>
            <a:r>
              <a:rPr lang="en-GB" u="sng" dirty="0">
                <a:solidFill>
                  <a:srgbClr val="00206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remain strong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Βέλος: Κάτω 5">
            <a:extLst>
              <a:ext uri="{FF2B5EF4-FFF2-40B4-BE49-F238E27FC236}">
                <a16:creationId xmlns:a16="http://schemas.microsoft.com/office/drawing/2014/main" id="{7970F377-B870-459B-9190-DFBA746FD2AD}"/>
              </a:ext>
            </a:extLst>
          </p:cNvPr>
          <p:cNvSpPr/>
          <p:nvPr/>
        </p:nvSpPr>
        <p:spPr>
          <a:xfrm>
            <a:off x="3994061" y="4371692"/>
            <a:ext cx="609600" cy="6858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14B78C79-B17B-4364-AABE-A0365A951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85" y="3909090"/>
            <a:ext cx="1075024" cy="97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E7247FC-ECCE-4A47-9F65-E4CB87E17AD8}"/>
              </a:ext>
            </a:extLst>
          </p:cNvPr>
          <p:cNvSpPr txBox="1"/>
          <p:nvPr/>
        </p:nvSpPr>
        <p:spPr>
          <a:xfrm>
            <a:off x="1548129" y="4232439"/>
            <a:ext cx="2766341" cy="541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Revenue opportunity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Less reliance on subsidies</a:t>
            </a:r>
            <a:endParaRPr lang="el-GR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1C98BE2-829A-454C-B509-14C21A7107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1" y="4144487"/>
            <a:ext cx="748080" cy="7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6B96-5239-4F26-BB9F-76868AA55643}"/>
              </a:ext>
            </a:extLst>
          </p:cNvPr>
          <p:cNvSpPr txBox="1"/>
          <p:nvPr/>
        </p:nvSpPr>
        <p:spPr>
          <a:xfrm>
            <a:off x="310735" y="34033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 Transdisciplinary Modeling Framework (1/4)</a:t>
            </a:r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8F246787-E8BA-46B1-8636-4E4065A89513}"/>
              </a:ext>
            </a:extLst>
          </p:cNvPr>
          <p:cNvSpPr/>
          <p:nvPr/>
        </p:nvSpPr>
        <p:spPr>
          <a:xfrm>
            <a:off x="380624" y="2395299"/>
            <a:ext cx="8382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solidFill>
                  <a:srgbClr val="15295A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Modeling</a:t>
            </a:r>
            <a:r>
              <a:rPr lang="en-GB" sz="2000" b="1" dirty="0">
                <a:solidFill>
                  <a:srgbClr val="C61D53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 suite</a:t>
            </a:r>
            <a:r>
              <a:rPr lang="en-GB" sz="2000" dirty="0">
                <a:solidFill>
                  <a:srgbClr val="C61D53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15295A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to </a:t>
            </a:r>
            <a:r>
              <a:rPr lang="en-US" sz="2000" dirty="0">
                <a:solidFill>
                  <a:srgbClr val="15295A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perform</a:t>
            </a:r>
            <a:r>
              <a:rPr lang="en-US" sz="2000" dirty="0">
                <a:solidFill>
                  <a:srgbClr val="C61D53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quick simulations</a:t>
            </a:r>
            <a:r>
              <a:rPr lang="en-US" sz="2000" dirty="0">
                <a:solidFill>
                  <a:srgbClr val="C61D53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15295A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as part of an iterative</a:t>
            </a:r>
            <a:r>
              <a:rPr lang="en-US" sz="2000" b="1" dirty="0">
                <a:solidFill>
                  <a:srgbClr val="C61D53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 participatory </a:t>
            </a:r>
            <a:r>
              <a:rPr lang="en-US" sz="2000" dirty="0">
                <a:solidFill>
                  <a:srgbClr val="15295A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process</a:t>
            </a:r>
            <a:r>
              <a:rPr lang="en-US" sz="2000" dirty="0">
                <a:solidFill>
                  <a:srgbClr val="C61D53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15295A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aiming to provide answers to</a:t>
            </a:r>
            <a:r>
              <a:rPr lang="en-US" sz="2000" dirty="0">
                <a:solidFill>
                  <a:srgbClr val="C61D53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“what if” </a:t>
            </a:r>
            <a:r>
              <a:rPr lang="en-US" sz="2000" dirty="0">
                <a:solidFill>
                  <a:srgbClr val="15295A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scenarios</a:t>
            </a:r>
            <a:endParaRPr lang="el-GR" sz="2000" dirty="0">
              <a:solidFill>
                <a:srgbClr val="15295A"/>
              </a:solidFill>
              <a:latin typeface="Trebuchet MS" panose="020B0603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9E653DB-5220-4050-BB3D-0681E02EE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34988" r="16880" b="36088"/>
          <a:stretch/>
        </p:blipFill>
        <p:spPr>
          <a:xfrm>
            <a:off x="2664384" y="1257997"/>
            <a:ext cx="3697783" cy="115168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01C6F82-A7A9-4D9C-9225-752FAD682960}"/>
              </a:ext>
            </a:extLst>
          </p:cNvPr>
          <p:cNvGrpSpPr/>
          <p:nvPr/>
        </p:nvGrpSpPr>
        <p:grpSpPr>
          <a:xfrm>
            <a:off x="76744" y="3202501"/>
            <a:ext cx="4564494" cy="1110445"/>
            <a:chOff x="283573" y="4820049"/>
            <a:chExt cx="4028112" cy="915499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CAC8FA6-E6C9-4CFA-85F7-078685F54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7" t="38100" r="17431" b="38943"/>
            <a:stretch/>
          </p:blipFill>
          <p:spPr>
            <a:xfrm>
              <a:off x="1459429" y="4820049"/>
              <a:ext cx="2852256" cy="915499"/>
            </a:xfrm>
            <a:prstGeom prst="rect">
              <a:avLst/>
            </a:prstGeom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7AEF96E-9E16-4020-BA88-873152AE99CF}"/>
                </a:ext>
              </a:extLst>
            </p:cNvPr>
            <p:cNvGrpSpPr/>
            <p:nvPr/>
          </p:nvGrpSpPr>
          <p:grpSpPr>
            <a:xfrm>
              <a:off x="283573" y="4820051"/>
              <a:ext cx="1175856" cy="888111"/>
              <a:chOff x="448495" y="1600204"/>
              <a:chExt cx="1227907" cy="908103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7D7DC78-1687-4B79-A748-6F509C3D5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98" y="1600204"/>
                <a:ext cx="908104" cy="908103"/>
              </a:xfrm>
              <a:prstGeom prst="rect">
                <a:avLst/>
              </a:prstGeom>
            </p:spPr>
          </p:pic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FCF1F99-56E7-479D-B019-6435CB245D5E}"/>
                  </a:ext>
                </a:extLst>
              </p:cNvPr>
              <p:cNvSpPr/>
              <p:nvPr/>
            </p:nvSpPr>
            <p:spPr>
              <a:xfrm flipH="1">
                <a:off x="770770" y="2029503"/>
                <a:ext cx="45719" cy="468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sz="14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AB8E2A5-806C-413B-AADD-0A3164D42207}"/>
                  </a:ext>
                </a:extLst>
              </p:cNvPr>
              <p:cNvSpPr/>
              <p:nvPr/>
            </p:nvSpPr>
            <p:spPr>
              <a:xfrm flipH="1">
                <a:off x="626836" y="1858392"/>
                <a:ext cx="70731" cy="645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sz="14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381F97E-57B9-4731-990A-16DD600B43D1}"/>
                  </a:ext>
                </a:extLst>
              </p:cNvPr>
              <p:cNvSpPr/>
              <p:nvPr/>
            </p:nvSpPr>
            <p:spPr>
              <a:xfrm flipH="1">
                <a:off x="448495" y="1648499"/>
                <a:ext cx="98110" cy="975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sz="1400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783572-6D49-4708-BEF3-F5238B64BA64}"/>
              </a:ext>
            </a:extLst>
          </p:cNvPr>
          <p:cNvGrpSpPr/>
          <p:nvPr/>
        </p:nvGrpSpPr>
        <p:grpSpPr>
          <a:xfrm>
            <a:off x="4513276" y="5081564"/>
            <a:ext cx="4459823" cy="1001076"/>
            <a:chOff x="4963502" y="4866757"/>
            <a:chExt cx="3822503" cy="825331"/>
          </a:xfrm>
        </p:grpSpPr>
        <p:pic>
          <p:nvPicPr>
            <p:cNvPr id="79" name="Picture 78" descr="A close up of a logo&#10;&#10;Description automatically generated">
              <a:extLst>
                <a:ext uri="{FF2B5EF4-FFF2-40B4-BE49-F238E27FC236}">
                  <a16:creationId xmlns:a16="http://schemas.microsoft.com/office/drawing/2014/main" id="{4FB3F780-EE4A-49C7-B826-B9526B3C1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0" t="36673" r="16880" b="39181"/>
            <a:stretch/>
          </p:blipFill>
          <p:spPr>
            <a:xfrm>
              <a:off x="6432588" y="4866757"/>
              <a:ext cx="2353417" cy="82533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C259251-7D9B-40E0-8187-899BCE344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502" y="4871360"/>
              <a:ext cx="1469432" cy="762530"/>
            </a:xfrm>
            <a:prstGeom prst="rect">
              <a:avLst/>
            </a:prstGeom>
          </p:spPr>
        </p:pic>
      </p:grp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623D68-5949-4979-BBE2-6FE78181F3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4117" r="9166" b="5689"/>
          <a:stretch/>
        </p:blipFill>
        <p:spPr>
          <a:xfrm>
            <a:off x="1543177" y="4235256"/>
            <a:ext cx="2405849" cy="1885205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8DE0E3F9-88A4-43E0-826A-3173474844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29725" r="2532" b="29232"/>
          <a:stretch/>
        </p:blipFill>
        <p:spPr>
          <a:xfrm>
            <a:off x="5022911" y="3350910"/>
            <a:ext cx="4044345" cy="17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1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01C6F82-A7A9-4D9C-9225-752FAD682960}"/>
              </a:ext>
            </a:extLst>
          </p:cNvPr>
          <p:cNvGrpSpPr/>
          <p:nvPr/>
        </p:nvGrpSpPr>
        <p:grpSpPr>
          <a:xfrm>
            <a:off x="445350" y="2479709"/>
            <a:ext cx="4028112" cy="915499"/>
            <a:chOff x="283573" y="4820049"/>
            <a:chExt cx="4028112" cy="915499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CAC8FA6-E6C9-4CFA-85F7-078685F54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7" t="38100" r="17431" b="38943"/>
            <a:stretch/>
          </p:blipFill>
          <p:spPr>
            <a:xfrm>
              <a:off x="1459429" y="4820049"/>
              <a:ext cx="2852256" cy="915499"/>
            </a:xfrm>
            <a:prstGeom prst="rect">
              <a:avLst/>
            </a:prstGeom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7AEF96E-9E16-4020-BA88-873152AE99CF}"/>
                </a:ext>
              </a:extLst>
            </p:cNvPr>
            <p:cNvGrpSpPr/>
            <p:nvPr/>
          </p:nvGrpSpPr>
          <p:grpSpPr>
            <a:xfrm>
              <a:off x="283573" y="4820050"/>
              <a:ext cx="1175856" cy="915498"/>
              <a:chOff x="448495" y="1600204"/>
              <a:chExt cx="1227907" cy="936107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7D7DC78-1687-4B79-A748-6F509C3D5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294" y="1600204"/>
                <a:ext cx="936108" cy="936107"/>
              </a:xfrm>
              <a:prstGeom prst="rect">
                <a:avLst/>
              </a:prstGeom>
            </p:spPr>
          </p:pic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FCF1F99-56E7-479D-B019-6435CB245D5E}"/>
                  </a:ext>
                </a:extLst>
              </p:cNvPr>
              <p:cNvSpPr/>
              <p:nvPr/>
            </p:nvSpPr>
            <p:spPr>
              <a:xfrm flipH="1">
                <a:off x="770770" y="2029503"/>
                <a:ext cx="45719" cy="468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sz="14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AB8E2A5-806C-413B-AADD-0A3164D42207}"/>
                  </a:ext>
                </a:extLst>
              </p:cNvPr>
              <p:cNvSpPr/>
              <p:nvPr/>
            </p:nvSpPr>
            <p:spPr>
              <a:xfrm flipH="1">
                <a:off x="626836" y="1858392"/>
                <a:ext cx="70731" cy="645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sz="14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381F97E-57B9-4731-990A-16DD600B43D1}"/>
                  </a:ext>
                </a:extLst>
              </p:cNvPr>
              <p:cNvSpPr/>
              <p:nvPr/>
            </p:nvSpPr>
            <p:spPr>
              <a:xfrm flipH="1">
                <a:off x="448495" y="1648499"/>
                <a:ext cx="98110" cy="975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sz="1400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783572-6D49-4708-BEF3-F5238B64BA64}"/>
              </a:ext>
            </a:extLst>
          </p:cNvPr>
          <p:cNvGrpSpPr/>
          <p:nvPr/>
        </p:nvGrpSpPr>
        <p:grpSpPr>
          <a:xfrm>
            <a:off x="5227703" y="4331121"/>
            <a:ext cx="3822503" cy="915499"/>
            <a:chOff x="4963502" y="4866757"/>
            <a:chExt cx="3822503" cy="915499"/>
          </a:xfrm>
        </p:grpSpPr>
        <p:pic>
          <p:nvPicPr>
            <p:cNvPr id="79" name="Picture 78" descr="A close up of a logo&#10;&#10;Description automatically generated">
              <a:extLst>
                <a:ext uri="{FF2B5EF4-FFF2-40B4-BE49-F238E27FC236}">
                  <a16:creationId xmlns:a16="http://schemas.microsoft.com/office/drawing/2014/main" id="{4FB3F780-EE4A-49C7-B826-B9526B3C1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0" t="36673" r="16880" b="36543"/>
            <a:stretch/>
          </p:blipFill>
          <p:spPr>
            <a:xfrm>
              <a:off x="6432588" y="4866757"/>
              <a:ext cx="2353417" cy="915499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C259251-7D9B-40E0-8187-899BCE344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502" y="4913513"/>
              <a:ext cx="1469432" cy="762530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41F3B3DB-6A38-42FE-8B7C-868CB338F526}"/>
              </a:ext>
            </a:extLst>
          </p:cNvPr>
          <p:cNvSpPr txBox="1"/>
          <p:nvPr/>
        </p:nvSpPr>
        <p:spPr>
          <a:xfrm>
            <a:off x="913696" y="5170352"/>
            <a:ext cx="2131131" cy="935926"/>
          </a:xfrm>
          <a:prstGeom prst="parallelogram">
            <a:avLst/>
          </a:prstGeom>
          <a:solidFill>
            <a:schemeClr val="bg1"/>
          </a:solidFill>
          <a:ln>
            <a:solidFill>
              <a:srgbClr val="15295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small-scale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capacity addition</a:t>
            </a:r>
            <a:endParaRPr lang="el-GR" sz="1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Αστέρι: 5 ακτίνες 9">
            <a:extLst>
              <a:ext uri="{FF2B5EF4-FFF2-40B4-BE49-F238E27FC236}">
                <a16:creationId xmlns:a16="http://schemas.microsoft.com/office/drawing/2014/main" id="{4B391101-F9F0-4423-97E7-66F2835D879F}"/>
              </a:ext>
            </a:extLst>
          </p:cNvPr>
          <p:cNvSpPr/>
          <p:nvPr/>
        </p:nvSpPr>
        <p:spPr>
          <a:xfrm>
            <a:off x="880940" y="4880633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62219961-EE2A-46B7-874B-2D02D754166D}"/>
              </a:ext>
            </a:extLst>
          </p:cNvPr>
          <p:cNvCxnSpPr>
            <a:cxnSpLocks/>
            <a:stCxn id="79" idx="2"/>
            <a:endCxn id="81" idx="2"/>
          </p:cNvCxnSpPr>
          <p:nvPr/>
        </p:nvCxnSpPr>
        <p:spPr>
          <a:xfrm rot="5400000">
            <a:off x="5204820" y="2969636"/>
            <a:ext cx="391695" cy="4945662"/>
          </a:xfrm>
          <a:prstGeom prst="bentConnector2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E401244-6B37-4781-9F48-2956618E4939}"/>
              </a:ext>
            </a:extLst>
          </p:cNvPr>
          <p:cNvSpPr txBox="1"/>
          <p:nvPr/>
        </p:nvSpPr>
        <p:spPr>
          <a:xfrm>
            <a:off x="4547204" y="5375844"/>
            <a:ext cx="1956316" cy="2429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endParaRPr lang="el-GR" sz="14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73F3EC-14B4-4A67-A56F-CF16DE5A6DCB}"/>
              </a:ext>
            </a:extLst>
          </p:cNvPr>
          <p:cNvSpPr txBox="1"/>
          <p:nvPr/>
        </p:nvSpPr>
        <p:spPr>
          <a:xfrm>
            <a:off x="3801424" y="5665042"/>
            <a:ext cx="3447875" cy="2750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Forward-looking projections</a:t>
            </a:r>
            <a:endParaRPr lang="el-GR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1D93DB0D-7ABE-4752-B3A1-DA626FA5F576}"/>
              </a:ext>
            </a:extLst>
          </p:cNvPr>
          <p:cNvCxnSpPr>
            <a:cxnSpLocks/>
            <a:stCxn id="7" idx="2"/>
            <a:endCxn id="79" idx="0"/>
          </p:cNvCxnSpPr>
          <p:nvPr/>
        </p:nvCxnSpPr>
        <p:spPr>
          <a:xfrm rot="16200000" flipH="1">
            <a:off x="4992460" y="1450082"/>
            <a:ext cx="935913" cy="4826164"/>
          </a:xfrm>
          <a:prstGeom prst="bentConnector3">
            <a:avLst>
              <a:gd name="adj1" fmla="val 50000"/>
            </a:avLst>
          </a:prstGeom>
          <a:ln w="19050">
            <a:solidFill>
              <a:srgbClr val="B81E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8542BA2-8EB9-40AA-A30F-685AACF34989}"/>
              </a:ext>
            </a:extLst>
          </p:cNvPr>
          <p:cNvSpPr txBox="1"/>
          <p:nvPr/>
        </p:nvSpPr>
        <p:spPr>
          <a:xfrm>
            <a:off x="3047334" y="3486971"/>
            <a:ext cx="4873238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PV self-consumption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residential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sector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489DF4-EFB9-4AC0-B3CD-66434F183D12}"/>
              </a:ext>
            </a:extLst>
          </p:cNvPr>
          <p:cNvSpPr txBox="1"/>
          <p:nvPr/>
        </p:nvSpPr>
        <p:spPr>
          <a:xfrm>
            <a:off x="946950" y="1442117"/>
            <a:ext cx="7020341" cy="677108"/>
          </a:xfrm>
          <a:prstGeom prst="rect">
            <a:avLst/>
          </a:prstGeom>
          <a:noFill/>
          <a:ln>
            <a:solidFill>
              <a:srgbClr val="15295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53667"/>
                </a:solidFill>
                <a:cs typeface="Arial" panose="020B0604020202020204" pitchFamily="34" charset="0"/>
              </a:rPr>
              <a:t>Business Model</a:t>
            </a:r>
            <a:r>
              <a:rPr lang="en-US" sz="2000" dirty="0">
                <a:solidFill>
                  <a:srgbClr val="253667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cs typeface="Arial" panose="020B0604020202020204" pitchFamily="34" charset="0"/>
              </a:rPr>
              <a:t>Increasing the </a:t>
            </a:r>
            <a:r>
              <a:rPr lang="en-US" b="1" dirty="0">
                <a:solidFill>
                  <a:srgbClr val="B81E5A"/>
                </a:solidFill>
                <a:cs typeface="Arial" panose="020B0604020202020204" pitchFamily="34" charset="0"/>
              </a:rPr>
              <a:t>value</a:t>
            </a:r>
            <a:r>
              <a:rPr lang="en-US" dirty="0">
                <a:cs typeface="Arial" panose="020B0604020202020204" pitchFamily="34" charset="0"/>
              </a:rPr>
              <a:t> of </a:t>
            </a:r>
            <a:r>
              <a:rPr lang="en-US" b="1" dirty="0">
                <a:solidFill>
                  <a:srgbClr val="B81E5A"/>
                </a:solidFill>
                <a:cs typeface="Arial" panose="020B0604020202020204" pitchFamily="34" charset="0"/>
              </a:rPr>
              <a:t>flexibility</a:t>
            </a:r>
            <a:r>
              <a:rPr lang="en-US" dirty="0">
                <a:cs typeface="Arial" panose="020B0604020202020204" pitchFamily="34" charset="0"/>
              </a:rPr>
              <a:t> through provision of </a:t>
            </a:r>
            <a:r>
              <a:rPr lang="en-US" b="1" dirty="0">
                <a:solidFill>
                  <a:srgbClr val="B81E5A"/>
                </a:solidFill>
                <a:cs typeface="Arial" panose="020B0604020202020204" pitchFamily="34" charset="0"/>
              </a:rPr>
              <a:t>services </a:t>
            </a:r>
            <a:r>
              <a:rPr lang="en-US" dirty="0">
                <a:cs typeface="Arial" panose="020B0604020202020204" pitchFamily="34" charset="0"/>
              </a:rPr>
              <a:t>to the </a:t>
            </a:r>
            <a:r>
              <a:rPr lang="en-US" b="1" dirty="0">
                <a:solidFill>
                  <a:srgbClr val="B81E5A"/>
                </a:solidFill>
                <a:cs typeface="Arial" panose="020B0604020202020204" pitchFamily="34" charset="0"/>
              </a:rPr>
              <a:t>grid</a:t>
            </a:r>
            <a:endParaRPr lang="el-GR" b="1" dirty="0">
              <a:solidFill>
                <a:srgbClr val="B81E5A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310735" y="34033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 Transdisciplinary Modeling Framework (2/4)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5DB845-E7E4-4591-B666-06AFC01E02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62" y="2510344"/>
            <a:ext cx="2136599" cy="871733"/>
          </a:xfrm>
          <a:prstGeom prst="rect">
            <a:avLst/>
          </a:prstGeom>
        </p:spPr>
      </p:pic>
      <p:pic>
        <p:nvPicPr>
          <p:cNvPr id="31" name="Picture 14">
            <a:extLst>
              <a:ext uri="{FF2B5EF4-FFF2-40B4-BE49-F238E27FC236}">
                <a16:creationId xmlns:a16="http://schemas.microsoft.com/office/drawing/2014/main" id="{668A03E3-F781-4941-823C-31BC39A3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33" y="2370953"/>
            <a:ext cx="5988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34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310735" y="34033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 Transdisciplinary Modeling Framework (3/4)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10169955-E274-4C7A-86B9-ACD59637A0BF}"/>
              </a:ext>
            </a:extLst>
          </p:cNvPr>
          <p:cNvSpPr/>
          <p:nvPr/>
        </p:nvSpPr>
        <p:spPr>
          <a:xfrm rot="5400000">
            <a:off x="1278973" y="270277"/>
            <a:ext cx="187099" cy="2543714"/>
          </a:xfrm>
          <a:prstGeom prst="leftBrace">
            <a:avLst>
              <a:gd name="adj1" fmla="val 22314"/>
              <a:gd name="adj2" fmla="val 509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39D3A9-5FDA-4346-9DF1-EC072243C0F1}"/>
              </a:ext>
            </a:extLst>
          </p:cNvPr>
          <p:cNvSpPr/>
          <p:nvPr/>
        </p:nvSpPr>
        <p:spPr>
          <a:xfrm>
            <a:off x="1725786" y="1671797"/>
            <a:ext cx="918594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Parameters for n buildings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415DF9-1D00-411A-9248-E5BBE76394C5}"/>
              </a:ext>
            </a:extLst>
          </p:cNvPr>
          <p:cNvSpPr/>
          <p:nvPr/>
        </p:nvSpPr>
        <p:spPr>
          <a:xfrm>
            <a:off x="201333" y="1962343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Weather climate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5AE339-D964-4B1E-BF9C-0426D0F85F37}"/>
              </a:ext>
            </a:extLst>
          </p:cNvPr>
          <p:cNvSpPr txBox="1"/>
          <p:nvPr/>
        </p:nvSpPr>
        <p:spPr>
          <a:xfrm>
            <a:off x="1016017" y="1171890"/>
            <a:ext cx="696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Inputs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63BD03-D33B-4F43-9BC2-7CEAFE3F274E}"/>
              </a:ext>
            </a:extLst>
          </p:cNvPr>
          <p:cNvSpPr/>
          <p:nvPr/>
        </p:nvSpPr>
        <p:spPr>
          <a:xfrm>
            <a:off x="201333" y="2988508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HVAC control settings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E41551-0070-43C9-A37C-261354561AE4}"/>
              </a:ext>
            </a:extLst>
          </p:cNvPr>
          <p:cNvSpPr/>
          <p:nvPr/>
        </p:nvSpPr>
        <p:spPr>
          <a:xfrm>
            <a:off x="201333" y="4010798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Occupancy profiles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4ECABF-64BE-4DE2-B3B7-BF37D803F1FC}"/>
              </a:ext>
            </a:extLst>
          </p:cNvPr>
          <p:cNvSpPr/>
          <p:nvPr/>
        </p:nvSpPr>
        <p:spPr>
          <a:xfrm>
            <a:off x="201333" y="5007286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Activity profiles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6B7C5C-625C-428B-9779-E4598D44790F}"/>
              </a:ext>
            </a:extLst>
          </p:cNvPr>
          <p:cNvSpPr/>
          <p:nvPr/>
        </p:nvSpPr>
        <p:spPr>
          <a:xfrm>
            <a:off x="2007370" y="5491013"/>
            <a:ext cx="998291" cy="625876"/>
          </a:xfrm>
          <a:prstGeom prst="rect">
            <a:avLst/>
          </a:prstGeom>
          <a:solidFill>
            <a:srgbClr val="1529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Demand-Response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608A04-5C13-4C65-8051-C460B2D270D2}"/>
              </a:ext>
            </a:extLst>
          </p:cNvPr>
          <p:cNvGrpSpPr/>
          <p:nvPr/>
        </p:nvGrpSpPr>
        <p:grpSpPr>
          <a:xfrm>
            <a:off x="2644380" y="1750918"/>
            <a:ext cx="499145" cy="149640"/>
            <a:chOff x="2644380" y="1918304"/>
            <a:chExt cx="499145" cy="14964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11FC144-569A-43E6-BB23-8667E8AD18F7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 flipV="1">
              <a:off x="2644380" y="1918304"/>
              <a:ext cx="499145" cy="664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84FDED6-3066-42AD-9A45-D375C142D7A3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2644380" y="1984735"/>
              <a:ext cx="421548" cy="832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6783B0E-E5B9-4843-A6BC-61EE0C6A3536}"/>
              </a:ext>
            </a:extLst>
          </p:cNvPr>
          <p:cNvSpPr txBox="1"/>
          <p:nvPr/>
        </p:nvSpPr>
        <p:spPr>
          <a:xfrm>
            <a:off x="1828193" y="5036795"/>
            <a:ext cx="135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Wholesale Electricity Market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EC75FB9-067D-40BB-A75E-85C088032BC6}"/>
              </a:ext>
            </a:extLst>
          </p:cNvPr>
          <p:cNvGrpSpPr/>
          <p:nvPr/>
        </p:nvGrpSpPr>
        <p:grpSpPr>
          <a:xfrm>
            <a:off x="2027844" y="2464831"/>
            <a:ext cx="998291" cy="1330757"/>
            <a:chOff x="1939952" y="2909028"/>
            <a:chExt cx="998291" cy="133075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E13FD29-CF18-4BF0-BFC1-97F8A2CF8B06}"/>
                </a:ext>
              </a:extLst>
            </p:cNvPr>
            <p:cNvSpPr/>
            <p:nvPr/>
          </p:nvSpPr>
          <p:spPr>
            <a:xfrm>
              <a:off x="1939952" y="2909028"/>
              <a:ext cx="998291" cy="625876"/>
            </a:xfrm>
            <a:prstGeom prst="rect">
              <a:avLst/>
            </a:prstGeom>
            <a:solidFill>
              <a:srgbClr val="EA4E1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Irradiance module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D0E347-1C53-466B-87F2-56DB82CF5FA5}"/>
                </a:ext>
              </a:extLst>
            </p:cNvPr>
            <p:cNvSpPr/>
            <p:nvPr/>
          </p:nvSpPr>
          <p:spPr>
            <a:xfrm>
              <a:off x="1939952" y="3613909"/>
              <a:ext cx="998291" cy="625876"/>
            </a:xfrm>
            <a:prstGeom prst="rect">
              <a:avLst/>
            </a:prstGeom>
            <a:solidFill>
              <a:srgbClr val="EA4E1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External temperature module</a:t>
              </a:r>
            </a:p>
          </p:txBody>
        </p:sp>
      </p:grp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9B1E0AC6-FABD-450A-8D4F-F463B299A7E6}"/>
              </a:ext>
            </a:extLst>
          </p:cNvPr>
          <p:cNvCxnSpPr>
            <a:cxnSpLocks/>
            <a:stCxn id="33" idx="2"/>
            <a:endCxn id="44" idx="1"/>
          </p:cNvCxnSpPr>
          <p:nvPr/>
        </p:nvCxnSpPr>
        <p:spPr>
          <a:xfrm rot="16200000" flipH="1">
            <a:off x="1269386" y="2019311"/>
            <a:ext cx="189550" cy="132736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5BCD08B0-25AB-4000-8711-AA4A6A8F401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74154" y="3010270"/>
            <a:ext cx="969327" cy="525862"/>
          </a:xfrm>
          <a:prstGeom prst="bentConnector3">
            <a:avLst>
              <a:gd name="adj1" fmla="val 9933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EA8340-3C34-48C5-B460-5652238F0BC6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H="1">
            <a:off x="2027844" y="2777769"/>
            <a:ext cx="998291" cy="704881"/>
          </a:xfrm>
          <a:prstGeom prst="bentConnector5">
            <a:avLst>
              <a:gd name="adj1" fmla="val -13655"/>
              <a:gd name="adj2" fmla="val 50000"/>
              <a:gd name="adj3" fmla="val 1228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9A47D0-4F3A-4808-8841-B3DA1DBC7041}"/>
              </a:ext>
            </a:extLst>
          </p:cNvPr>
          <p:cNvGrpSpPr/>
          <p:nvPr/>
        </p:nvGrpSpPr>
        <p:grpSpPr>
          <a:xfrm>
            <a:off x="3240801" y="1731780"/>
            <a:ext cx="4407313" cy="4220948"/>
            <a:chOff x="3240801" y="1731780"/>
            <a:chExt cx="3872319" cy="422094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808B0EA-4036-414A-A09E-4D2A003184C0}"/>
                </a:ext>
              </a:extLst>
            </p:cNvPr>
            <p:cNvSpPr/>
            <p:nvPr/>
          </p:nvSpPr>
          <p:spPr>
            <a:xfrm>
              <a:off x="3240801" y="1731780"/>
              <a:ext cx="3697446" cy="4052170"/>
            </a:xfrm>
            <a:prstGeom prst="rect">
              <a:avLst/>
            </a:prstGeom>
            <a:solidFill>
              <a:srgbClr val="F1F6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1D82AF2-26F9-4CBC-AACB-E773030E5023}"/>
                </a:ext>
              </a:extLst>
            </p:cNvPr>
            <p:cNvSpPr/>
            <p:nvPr/>
          </p:nvSpPr>
          <p:spPr>
            <a:xfrm>
              <a:off x="3318398" y="1807689"/>
              <a:ext cx="3697446" cy="4052170"/>
            </a:xfrm>
            <a:prstGeom prst="rect">
              <a:avLst/>
            </a:prstGeom>
            <a:solidFill>
              <a:srgbClr val="F1F6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0A39A8-BDF1-4FE7-9E07-F3D284250800}"/>
                </a:ext>
              </a:extLst>
            </p:cNvPr>
            <p:cNvSpPr/>
            <p:nvPr/>
          </p:nvSpPr>
          <p:spPr>
            <a:xfrm>
              <a:off x="3415674" y="1900558"/>
              <a:ext cx="3697446" cy="4052170"/>
            </a:xfrm>
            <a:prstGeom prst="rect">
              <a:avLst/>
            </a:prstGeom>
            <a:solidFill>
              <a:srgbClr val="F1F6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7B5CD7E-62E4-4435-8E23-F6FE029B22DE}"/>
              </a:ext>
            </a:extLst>
          </p:cNvPr>
          <p:cNvSpPr txBox="1"/>
          <p:nvPr/>
        </p:nvSpPr>
        <p:spPr>
          <a:xfrm>
            <a:off x="7925015" y="1586516"/>
            <a:ext cx="108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 number of buildings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896E249-56EA-476E-B5E2-AC05859CB66B}"/>
              </a:ext>
            </a:extLst>
          </p:cNvPr>
          <p:cNvGrpSpPr/>
          <p:nvPr/>
        </p:nvGrpSpPr>
        <p:grpSpPr>
          <a:xfrm>
            <a:off x="7623954" y="1701976"/>
            <a:ext cx="301061" cy="211427"/>
            <a:chOff x="7689522" y="1760578"/>
            <a:chExt cx="301061" cy="21142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CD3C69D-1883-41EE-8596-A53E6A83D3DB}"/>
                </a:ext>
              </a:extLst>
            </p:cNvPr>
            <p:cNvCxnSpPr>
              <a:cxnSpLocks/>
              <a:endCxn id="53" idx="1"/>
            </p:cNvCxnSpPr>
            <p:nvPr/>
          </p:nvCxnSpPr>
          <p:spPr>
            <a:xfrm>
              <a:off x="7689522" y="1760578"/>
              <a:ext cx="301061" cy="115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71D0CF8-8ADA-4338-BA97-CF8CCF2C084A}"/>
                </a:ext>
              </a:extLst>
            </p:cNvPr>
            <p:cNvCxnSpPr>
              <a:cxnSpLocks/>
              <a:endCxn id="53" idx="1"/>
            </p:cNvCxnSpPr>
            <p:nvPr/>
          </p:nvCxnSpPr>
          <p:spPr>
            <a:xfrm flipV="1">
              <a:off x="7805337" y="1875951"/>
              <a:ext cx="185246" cy="960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D6F74BA-3999-49E5-AC8A-009C81891CEB}"/>
              </a:ext>
            </a:extLst>
          </p:cNvPr>
          <p:cNvSpPr/>
          <p:nvPr/>
        </p:nvSpPr>
        <p:spPr>
          <a:xfrm>
            <a:off x="3619800" y="5228739"/>
            <a:ext cx="998291" cy="625876"/>
          </a:xfrm>
          <a:prstGeom prst="rect">
            <a:avLst/>
          </a:prstGeom>
          <a:solidFill>
            <a:srgbClr val="DCD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Control strategies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BEB3538-FAC8-482C-84ED-A7C933702EF7}"/>
              </a:ext>
            </a:extLst>
          </p:cNvPr>
          <p:cNvSpPr/>
          <p:nvPr/>
        </p:nvSpPr>
        <p:spPr>
          <a:xfrm>
            <a:off x="5781271" y="5232891"/>
            <a:ext cx="998291" cy="625876"/>
          </a:xfrm>
          <a:prstGeom prst="rect">
            <a:avLst/>
          </a:prstGeom>
          <a:solidFill>
            <a:srgbClr val="C81A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Thermal comfort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31A32F0-24BC-4B73-9858-C2CF667B8382}"/>
              </a:ext>
            </a:extLst>
          </p:cNvPr>
          <p:cNvSpPr/>
          <p:nvPr/>
        </p:nvSpPr>
        <p:spPr>
          <a:xfrm>
            <a:off x="3485274" y="4379353"/>
            <a:ext cx="998291" cy="625876"/>
          </a:xfrm>
          <a:prstGeom prst="rect">
            <a:avLst/>
          </a:prstGeom>
          <a:solidFill>
            <a:srgbClr val="0096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Occupancy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03C377-7C1B-45A3-8E43-DED60E692325}"/>
              </a:ext>
            </a:extLst>
          </p:cNvPr>
          <p:cNvSpPr/>
          <p:nvPr/>
        </p:nvSpPr>
        <p:spPr>
          <a:xfrm>
            <a:off x="5151391" y="4323736"/>
            <a:ext cx="998291" cy="625876"/>
          </a:xfrm>
          <a:prstGeom prst="rect">
            <a:avLst/>
          </a:prstGeom>
          <a:solidFill>
            <a:srgbClr val="0096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Appliances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696284A-87C6-4949-AE04-717E23B6935E}"/>
              </a:ext>
            </a:extLst>
          </p:cNvPr>
          <p:cNvSpPr/>
          <p:nvPr/>
        </p:nvSpPr>
        <p:spPr>
          <a:xfrm>
            <a:off x="3577473" y="3318298"/>
            <a:ext cx="998291" cy="625876"/>
          </a:xfrm>
          <a:prstGeom prst="rect">
            <a:avLst/>
          </a:prstGeom>
          <a:solidFill>
            <a:srgbClr val="0F7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Smart thermostat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358261-F1EA-449E-895C-51E8C31D4E98}"/>
              </a:ext>
            </a:extLst>
          </p:cNvPr>
          <p:cNvSpPr/>
          <p:nvPr/>
        </p:nvSpPr>
        <p:spPr>
          <a:xfrm>
            <a:off x="6592711" y="3353924"/>
            <a:ext cx="998291" cy="6260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</a:rPr>
              <a:t>Net building electrical demand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50BE29-6C56-4307-94D0-260F60167E75}"/>
              </a:ext>
            </a:extLst>
          </p:cNvPr>
          <p:cNvSpPr/>
          <p:nvPr/>
        </p:nvSpPr>
        <p:spPr>
          <a:xfrm>
            <a:off x="4878188" y="3353924"/>
            <a:ext cx="998291" cy="625876"/>
          </a:xfrm>
          <a:prstGeom prst="rect">
            <a:avLst/>
          </a:prstGeom>
          <a:solidFill>
            <a:srgbClr val="0096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HVAC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56D8BF4-5B58-4899-B039-FC3BB71F9605}"/>
              </a:ext>
            </a:extLst>
          </p:cNvPr>
          <p:cNvSpPr/>
          <p:nvPr/>
        </p:nvSpPr>
        <p:spPr>
          <a:xfrm>
            <a:off x="4878188" y="2594587"/>
            <a:ext cx="998291" cy="625876"/>
          </a:xfrm>
          <a:prstGeom prst="rect">
            <a:avLst/>
          </a:prstGeom>
          <a:solidFill>
            <a:srgbClr val="0F7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Electricity Storage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8BC84EA-F8BB-4783-BFC4-18D2D29894C5}"/>
              </a:ext>
            </a:extLst>
          </p:cNvPr>
          <p:cNvSpPr/>
          <p:nvPr/>
        </p:nvSpPr>
        <p:spPr>
          <a:xfrm>
            <a:off x="3581686" y="2048181"/>
            <a:ext cx="998291" cy="625876"/>
          </a:xfrm>
          <a:prstGeom prst="rect">
            <a:avLst/>
          </a:prstGeom>
          <a:solidFill>
            <a:srgbClr val="0F7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PV installation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2A3BC0-98EF-4605-8294-7401BEB76DDD}"/>
              </a:ext>
            </a:extLst>
          </p:cNvPr>
          <p:cNvSpPr txBox="1"/>
          <p:nvPr/>
        </p:nvSpPr>
        <p:spPr>
          <a:xfrm>
            <a:off x="6135715" y="2003201"/>
            <a:ext cx="135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Building envelope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F633E21-C08A-49F5-803E-5A43E1C10B79}"/>
              </a:ext>
            </a:extLst>
          </p:cNvPr>
          <p:cNvSpPr/>
          <p:nvPr/>
        </p:nvSpPr>
        <p:spPr>
          <a:xfrm>
            <a:off x="6090819" y="3504854"/>
            <a:ext cx="359832" cy="3405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Σ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22DB6AC-FE69-4B76-8FEB-9ED5CCE30FD4}"/>
              </a:ext>
            </a:extLst>
          </p:cNvPr>
          <p:cNvSpPr/>
          <p:nvPr/>
        </p:nvSpPr>
        <p:spPr>
          <a:xfrm>
            <a:off x="8068037" y="4066198"/>
            <a:ext cx="998291" cy="6260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</a:rPr>
              <a:t>Aggregated results for n buildings</a:t>
            </a:r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E47FE4F6-C45D-47EC-9A86-D458697F7910}"/>
              </a:ext>
            </a:extLst>
          </p:cNvPr>
          <p:cNvSpPr/>
          <p:nvPr/>
        </p:nvSpPr>
        <p:spPr>
          <a:xfrm rot="5400000">
            <a:off x="7744147" y="1934956"/>
            <a:ext cx="176489" cy="2543714"/>
          </a:xfrm>
          <a:prstGeom prst="leftBrace">
            <a:avLst>
              <a:gd name="adj1" fmla="val 22314"/>
              <a:gd name="adj2" fmla="val 440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48B091A-FE0D-45B4-A346-D461F0616887}"/>
              </a:ext>
            </a:extLst>
          </p:cNvPr>
          <p:cNvSpPr txBox="1"/>
          <p:nvPr/>
        </p:nvSpPr>
        <p:spPr>
          <a:xfrm>
            <a:off x="7598871" y="2797405"/>
            <a:ext cx="81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Outputs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CC7802D-DD27-470A-9AB3-E4F9766A693A}"/>
              </a:ext>
            </a:extLst>
          </p:cNvPr>
          <p:cNvCxnSpPr>
            <a:cxnSpLocks/>
            <a:stCxn id="64" idx="3"/>
            <a:endCxn id="108" idx="2"/>
          </p:cNvCxnSpPr>
          <p:nvPr/>
        </p:nvCxnSpPr>
        <p:spPr>
          <a:xfrm>
            <a:off x="5876479" y="2907525"/>
            <a:ext cx="214340" cy="7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7B25332-2F4C-4BDF-9668-3EB62B89DD59}"/>
              </a:ext>
            </a:extLst>
          </p:cNvPr>
          <p:cNvCxnSpPr>
            <a:cxnSpLocks/>
            <a:stCxn id="63" idx="3"/>
            <a:endCxn id="67" idx="2"/>
          </p:cNvCxnSpPr>
          <p:nvPr/>
        </p:nvCxnSpPr>
        <p:spPr>
          <a:xfrm>
            <a:off x="5876479" y="3666862"/>
            <a:ext cx="214340" cy="8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97E4104-C804-45D8-A389-B3D7E6D8215A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6472900" y="3666862"/>
            <a:ext cx="119811" cy="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71753AE4-6240-4B31-8F8C-17E52CF9A675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6149682" y="3854406"/>
            <a:ext cx="121053" cy="7822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97F499C-E6C3-4235-AF0F-B20DB8073A8B}"/>
              </a:ext>
            </a:extLst>
          </p:cNvPr>
          <p:cNvCxnSpPr>
            <a:cxnSpLocks/>
            <a:stCxn id="108" idx="4"/>
            <a:endCxn id="67" idx="0"/>
          </p:cNvCxnSpPr>
          <p:nvPr/>
        </p:nvCxnSpPr>
        <p:spPr>
          <a:xfrm>
            <a:off x="6270735" y="3101818"/>
            <a:ext cx="0" cy="403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FA3AA5E8-3B05-40C9-B3A4-FDECE30DBDD5}"/>
              </a:ext>
            </a:extLst>
          </p:cNvPr>
          <p:cNvCxnSpPr>
            <a:cxnSpLocks/>
            <a:stCxn id="45" idx="2"/>
            <a:endCxn id="63" idx="1"/>
          </p:cNvCxnSpPr>
          <p:nvPr/>
        </p:nvCxnSpPr>
        <p:spPr>
          <a:xfrm rot="5400000" flipH="1" flipV="1">
            <a:off x="3638226" y="2555626"/>
            <a:ext cx="128726" cy="2351198"/>
          </a:xfrm>
          <a:prstGeom prst="bentConnector4">
            <a:avLst>
              <a:gd name="adj1" fmla="val -177587"/>
              <a:gd name="adj2" fmla="val 927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A4AC0DD3-FF0F-40F8-906B-8FF45F288DEA}"/>
              </a:ext>
            </a:extLst>
          </p:cNvPr>
          <p:cNvCxnSpPr>
            <a:cxnSpLocks/>
            <a:stCxn id="44" idx="3"/>
            <a:endCxn id="65" idx="1"/>
          </p:cNvCxnSpPr>
          <p:nvPr/>
        </p:nvCxnSpPr>
        <p:spPr>
          <a:xfrm flipV="1">
            <a:off x="3026135" y="2361119"/>
            <a:ext cx="555551" cy="416650"/>
          </a:xfrm>
          <a:prstGeom prst="bentConnector3">
            <a:avLst>
              <a:gd name="adj1" fmla="val 2433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9A5A8828-152D-45B5-8947-CFA537EF10B9}"/>
              </a:ext>
            </a:extLst>
          </p:cNvPr>
          <p:cNvCxnSpPr>
            <a:cxnSpLocks/>
            <a:stCxn id="65" idx="3"/>
            <a:endCxn id="64" idx="0"/>
          </p:cNvCxnSpPr>
          <p:nvPr/>
        </p:nvCxnSpPr>
        <p:spPr>
          <a:xfrm>
            <a:off x="4579977" y="2361119"/>
            <a:ext cx="797357" cy="2334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99C4E506-05F7-4F10-94EB-7A54A6E44033}"/>
              </a:ext>
            </a:extLst>
          </p:cNvPr>
          <p:cNvCxnSpPr>
            <a:cxnSpLocks/>
            <a:stCxn id="36" idx="3"/>
            <a:endCxn id="59" idx="1"/>
          </p:cNvCxnSpPr>
          <p:nvPr/>
        </p:nvCxnSpPr>
        <p:spPr>
          <a:xfrm>
            <a:off x="1199624" y="4323736"/>
            <a:ext cx="2285650" cy="3685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7D265619-FFBF-44E1-8A0A-ACDBA84E94DA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1199624" y="4664482"/>
            <a:ext cx="1152833" cy="65574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4A515E92-C60A-47E3-A706-AD3683D8A137}"/>
              </a:ext>
            </a:extLst>
          </p:cNvPr>
          <p:cNvCxnSpPr>
            <a:cxnSpLocks/>
            <a:stCxn id="59" idx="3"/>
            <a:endCxn id="57" idx="1"/>
          </p:cNvCxnSpPr>
          <p:nvPr/>
        </p:nvCxnSpPr>
        <p:spPr>
          <a:xfrm flipH="1">
            <a:off x="3619800" y="4692291"/>
            <a:ext cx="863765" cy="849386"/>
          </a:xfrm>
          <a:prstGeom prst="bentConnector5">
            <a:avLst>
              <a:gd name="adj1" fmla="val -8013"/>
              <a:gd name="adj2" fmla="val 50000"/>
              <a:gd name="adj3" fmla="val 1148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BAD70F34-2C3A-4FEC-9B5F-D9A8776C1A94}"/>
              </a:ext>
            </a:extLst>
          </p:cNvPr>
          <p:cNvCxnSpPr>
            <a:cxnSpLocks/>
            <a:stCxn id="59" idx="3"/>
            <a:endCxn id="60" idx="1"/>
          </p:cNvCxnSpPr>
          <p:nvPr/>
        </p:nvCxnSpPr>
        <p:spPr>
          <a:xfrm flipV="1">
            <a:off x="4483565" y="4636674"/>
            <a:ext cx="667826" cy="55617"/>
          </a:xfrm>
          <a:prstGeom prst="bentConnector3">
            <a:avLst>
              <a:gd name="adj1" fmla="val 7512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12AB2F3F-807A-46D9-BC75-FFF80B09DAE0}"/>
              </a:ext>
            </a:extLst>
          </p:cNvPr>
          <p:cNvCxnSpPr>
            <a:cxnSpLocks/>
            <a:stCxn id="59" idx="3"/>
            <a:endCxn id="58" idx="1"/>
          </p:cNvCxnSpPr>
          <p:nvPr/>
        </p:nvCxnSpPr>
        <p:spPr>
          <a:xfrm>
            <a:off x="4483565" y="4692291"/>
            <a:ext cx="1297706" cy="853538"/>
          </a:xfrm>
          <a:prstGeom prst="bentConnector3">
            <a:avLst>
              <a:gd name="adj1" fmla="val 396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86038F4B-A5C6-42CD-8479-AFE529C76694}"/>
              </a:ext>
            </a:extLst>
          </p:cNvPr>
          <p:cNvCxnSpPr>
            <a:cxnSpLocks/>
            <a:stCxn id="57" idx="3"/>
            <a:endCxn id="64" idx="1"/>
          </p:cNvCxnSpPr>
          <p:nvPr/>
        </p:nvCxnSpPr>
        <p:spPr>
          <a:xfrm flipV="1">
            <a:off x="4618091" y="2907525"/>
            <a:ext cx="260097" cy="2634152"/>
          </a:xfrm>
          <a:prstGeom prst="bentConnector3">
            <a:avLst>
              <a:gd name="adj1" fmla="val 1452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FBB17468-EDA6-49DD-9142-1FFFADF02703}"/>
              </a:ext>
            </a:extLst>
          </p:cNvPr>
          <p:cNvCxnSpPr>
            <a:cxnSpLocks/>
            <a:stCxn id="62" idx="3"/>
            <a:endCxn id="68" idx="1"/>
          </p:cNvCxnSpPr>
          <p:nvPr/>
        </p:nvCxnSpPr>
        <p:spPr>
          <a:xfrm>
            <a:off x="7591002" y="3666971"/>
            <a:ext cx="477035" cy="7122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2BAA4DB-8716-4C5C-82F3-56B5A2918611}"/>
              </a:ext>
            </a:extLst>
          </p:cNvPr>
          <p:cNvCxnSpPr>
            <a:cxnSpLocks/>
          </p:cNvCxnSpPr>
          <p:nvPr/>
        </p:nvCxnSpPr>
        <p:spPr>
          <a:xfrm>
            <a:off x="3030556" y="2775686"/>
            <a:ext cx="4092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88DDACA-EB2B-4F86-A794-1A62E8431ACF}"/>
              </a:ext>
            </a:extLst>
          </p:cNvPr>
          <p:cNvCxnSpPr>
            <a:cxnSpLocks/>
          </p:cNvCxnSpPr>
          <p:nvPr/>
        </p:nvCxnSpPr>
        <p:spPr>
          <a:xfrm>
            <a:off x="3026135" y="3482650"/>
            <a:ext cx="4092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AB20124F-5BFD-491D-B7DD-DE7FF64B3F7B}"/>
              </a:ext>
            </a:extLst>
          </p:cNvPr>
          <p:cNvSpPr/>
          <p:nvPr/>
        </p:nvSpPr>
        <p:spPr>
          <a:xfrm rot="5400000">
            <a:off x="5054335" y="-1120366"/>
            <a:ext cx="66429" cy="5121127"/>
          </a:xfrm>
          <a:prstGeom prst="leftBrace">
            <a:avLst>
              <a:gd name="adj1" fmla="val 22314"/>
              <a:gd name="adj2" fmla="val 49914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7E3DC0B-C89A-4A5A-8707-B3E029224991}"/>
              </a:ext>
            </a:extLst>
          </p:cNvPr>
          <p:cNvSpPr txBox="1"/>
          <p:nvPr/>
        </p:nvSpPr>
        <p:spPr>
          <a:xfrm>
            <a:off x="4531974" y="1179756"/>
            <a:ext cx="119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Main model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67C5EE2-3C6C-4352-A746-CB6DC0C32BBF}"/>
              </a:ext>
            </a:extLst>
          </p:cNvPr>
          <p:cNvSpPr/>
          <p:nvPr/>
        </p:nvSpPr>
        <p:spPr>
          <a:xfrm>
            <a:off x="6090819" y="2728977"/>
            <a:ext cx="359832" cy="3728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-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2B9F43B-3B54-46C4-8B4C-363850A6B1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38736" r="16970" b="38612"/>
          <a:stretch/>
        </p:blipFill>
        <p:spPr>
          <a:xfrm>
            <a:off x="3321204" y="6218193"/>
            <a:ext cx="2501591" cy="6161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4F6E60-3F13-435D-B0F6-731D27D6D718}"/>
              </a:ext>
            </a:extLst>
          </p:cNvPr>
          <p:cNvSpPr/>
          <p:nvPr/>
        </p:nvSpPr>
        <p:spPr>
          <a:xfrm>
            <a:off x="1913435" y="4949611"/>
            <a:ext cx="1177583" cy="118429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9F90EA7-9AA1-4F60-B993-38E7AE433AC7}"/>
              </a:ext>
            </a:extLst>
          </p:cNvPr>
          <p:cNvSpPr/>
          <p:nvPr/>
        </p:nvSpPr>
        <p:spPr>
          <a:xfrm>
            <a:off x="3521522" y="3302332"/>
            <a:ext cx="1066868" cy="658728"/>
          </a:xfrm>
          <a:prstGeom prst="rect">
            <a:avLst/>
          </a:prstGeom>
          <a:solidFill>
            <a:srgbClr val="F1F6E0">
              <a:alpha val="74902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310735" y="34033"/>
            <a:ext cx="873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 Transdisciplinary Modeling Framework (4/4)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80152BA-A912-4BF8-8616-2A49CFE3C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36024" r="17156" b="36868"/>
          <a:stretch/>
        </p:blipFill>
        <p:spPr>
          <a:xfrm>
            <a:off x="607301" y="1395818"/>
            <a:ext cx="3020125" cy="890278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E45682B0-88A6-40B4-A1B3-4DAEDD3843BD}"/>
              </a:ext>
            </a:extLst>
          </p:cNvPr>
          <p:cNvSpPr/>
          <p:nvPr/>
        </p:nvSpPr>
        <p:spPr>
          <a:xfrm>
            <a:off x="200153" y="4055300"/>
            <a:ext cx="3834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15295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Agent-related parameters</a:t>
            </a:r>
            <a:endParaRPr lang="el-GR" sz="2800" b="1" i="1" dirty="0">
              <a:solidFill>
                <a:srgbClr val="15295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17F5A8-F77F-4CF7-9566-0872325F0486}"/>
              </a:ext>
            </a:extLst>
          </p:cNvPr>
          <p:cNvSpPr/>
          <p:nvPr/>
        </p:nvSpPr>
        <p:spPr>
          <a:xfrm>
            <a:off x="-41456" y="5344079"/>
            <a:ext cx="4317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Calibration</a:t>
            </a:r>
            <a:r>
              <a:rPr lang="en-US" sz="2000" dirty="0">
                <a:solidFill>
                  <a:srgbClr val="C61D53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based on historical market data</a:t>
            </a:r>
            <a:endParaRPr lang="el-GR" sz="2000" dirty="0">
              <a:solidFill>
                <a:srgbClr val="C61D53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BFB62F-A804-4465-B844-3D0DBC4088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t="3384" r="1938"/>
          <a:stretch/>
        </p:blipFill>
        <p:spPr>
          <a:xfrm>
            <a:off x="4264031" y="1568878"/>
            <a:ext cx="4844321" cy="4169330"/>
          </a:xfrm>
          <a:prstGeom prst="rect">
            <a:avLst/>
          </a:prstGeom>
        </p:spPr>
      </p:pic>
      <p:pic>
        <p:nvPicPr>
          <p:cNvPr id="75" name="Picture 74" descr="A close up of a device&#10;&#10;Description automatically generated">
            <a:extLst>
              <a:ext uri="{FF2B5EF4-FFF2-40B4-BE49-F238E27FC236}">
                <a16:creationId xmlns:a16="http://schemas.microsoft.com/office/drawing/2014/main" id="{637966FC-87D1-49F5-97A4-005DD8B7F5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9965" r="2759" b="30186"/>
          <a:stretch/>
        </p:blipFill>
        <p:spPr>
          <a:xfrm>
            <a:off x="35647" y="2373107"/>
            <a:ext cx="4163434" cy="17497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F1EF37-43E9-4217-B021-CB6584629838}"/>
              </a:ext>
            </a:extLst>
          </p:cNvPr>
          <p:cNvSpPr/>
          <p:nvPr/>
        </p:nvSpPr>
        <p:spPr>
          <a:xfrm>
            <a:off x="4257139" y="2793672"/>
            <a:ext cx="4851211" cy="1749785"/>
          </a:xfrm>
          <a:prstGeom prst="rect">
            <a:avLst/>
          </a:prstGeom>
          <a:noFill/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4E9E19-1BC2-4DF9-8F78-92EE355C9E54}"/>
              </a:ext>
            </a:extLst>
          </p:cNvPr>
          <p:cNvSpPr/>
          <p:nvPr/>
        </p:nvSpPr>
        <p:spPr>
          <a:xfrm>
            <a:off x="4257139" y="1568880"/>
            <a:ext cx="4851214" cy="1058024"/>
          </a:xfrm>
          <a:prstGeom prst="rect">
            <a:avLst/>
          </a:prstGeom>
          <a:noFill/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9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9E0EF-D077-4AF2-9AEA-998611A79EB0}"/>
              </a:ext>
            </a:extLst>
          </p:cNvPr>
          <p:cNvSpPr txBox="1"/>
          <p:nvPr/>
        </p:nvSpPr>
        <p:spPr>
          <a:xfrm>
            <a:off x="292963" y="272030"/>
            <a:ext cx="87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Case Studies – Geographical context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10DAAF-5DA2-4376-8292-58BF24A6F55C}"/>
              </a:ext>
            </a:extLst>
          </p:cNvPr>
          <p:cNvGrpSpPr/>
          <p:nvPr/>
        </p:nvGrpSpPr>
        <p:grpSpPr>
          <a:xfrm>
            <a:off x="4497919" y="1147748"/>
            <a:ext cx="4401282" cy="3965048"/>
            <a:chOff x="2220853" y="1615874"/>
            <a:chExt cx="4401282" cy="396504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4C1E60D-07B3-4F88-AD74-FA494203DA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5" t="46530" r="25980" b="1829"/>
            <a:stretch/>
          </p:blipFill>
          <p:spPr bwMode="auto">
            <a:xfrm>
              <a:off x="2220853" y="2294718"/>
              <a:ext cx="4401282" cy="3065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6A9016A-0986-4637-B87E-C2D4D82D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725" y="1615874"/>
              <a:ext cx="953523" cy="646331"/>
            </a:xfrm>
            <a:prstGeom prst="rect">
              <a:avLst/>
            </a:prstGeom>
          </p:spPr>
        </p:pic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996BEF5-B72F-41AE-8715-5DA22C72E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248" y="4863672"/>
              <a:ext cx="1076143" cy="717250"/>
            </a:xfrm>
            <a:prstGeom prst="rect">
              <a:avLst/>
            </a:prstGeom>
          </p:spPr>
        </p:pic>
        <p:pic>
          <p:nvPicPr>
            <p:cNvPr id="10" name="Picture 9" descr="A picture containing screenshot, drawing&#10;&#10;Description automatically generated">
              <a:extLst>
                <a:ext uri="{FF2B5EF4-FFF2-40B4-BE49-F238E27FC236}">
                  <a16:creationId xmlns:a16="http://schemas.microsoft.com/office/drawing/2014/main" id="{22D3B719-9F56-4C7D-BBCF-B7DE378EE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853" y="4024555"/>
              <a:ext cx="1075875" cy="71725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E7FEA70-604F-4FA4-8BAA-AE457E58BC9B}"/>
              </a:ext>
            </a:extLst>
          </p:cNvPr>
          <p:cNvSpPr/>
          <p:nvPr/>
        </p:nvSpPr>
        <p:spPr>
          <a:xfrm>
            <a:off x="412579" y="1386507"/>
            <a:ext cx="1317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0C3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Denmark</a:t>
            </a:r>
            <a:endParaRPr lang="el-GR" sz="2000" b="1" dirty="0">
              <a:solidFill>
                <a:srgbClr val="C60C3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7ABBEE-F37F-418D-848A-B1515141BD98}"/>
              </a:ext>
            </a:extLst>
          </p:cNvPr>
          <p:cNvSpPr/>
          <p:nvPr/>
        </p:nvSpPr>
        <p:spPr>
          <a:xfrm>
            <a:off x="683437" y="2772966"/>
            <a:ext cx="1058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32DA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France</a:t>
            </a:r>
            <a:endParaRPr lang="el-GR" sz="2000" b="1" dirty="0">
              <a:solidFill>
                <a:srgbClr val="232DA7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BC572B-BF66-45FC-88C2-398AFD6493A7}"/>
              </a:ext>
            </a:extLst>
          </p:cNvPr>
          <p:cNvSpPr/>
          <p:nvPr/>
        </p:nvSpPr>
        <p:spPr>
          <a:xfrm>
            <a:off x="1034682" y="4668748"/>
            <a:ext cx="1058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66AC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Greece</a:t>
            </a:r>
            <a:endParaRPr lang="el-GR" sz="2000" b="1" dirty="0">
              <a:solidFill>
                <a:srgbClr val="2166AC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63D57-B9FB-427F-AA4C-54C1DAE46B90}"/>
              </a:ext>
            </a:extLst>
          </p:cNvPr>
          <p:cNvSpPr/>
          <p:nvPr/>
        </p:nvSpPr>
        <p:spPr>
          <a:xfrm>
            <a:off x="683437" y="1736526"/>
            <a:ext cx="3901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country in </a:t>
            </a:r>
            <a:r>
              <a:rPr lang="en-GB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Europe 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low 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 availability (i.e., 1000 kWh/m</a:t>
            </a:r>
            <a:r>
              <a:rPr lang="en-GB" baseline="30000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1529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4D328-3CDC-4FC4-93B2-B551F525F331}"/>
              </a:ext>
            </a:extLst>
          </p:cNvPr>
          <p:cNvSpPr/>
          <p:nvPr/>
        </p:nvSpPr>
        <p:spPr>
          <a:xfrm>
            <a:off x="920951" y="3130272"/>
            <a:ext cx="4697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Europe 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Territories with: </a:t>
            </a:r>
          </a:p>
          <a:p>
            <a:pPr marL="742950" lvl="1" indent="-285750">
              <a:buFontTx/>
              <a:buChar char="-"/>
            </a:pPr>
            <a:r>
              <a:rPr lang="en-GB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Diversely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climate zones, </a:t>
            </a:r>
          </a:p>
          <a:p>
            <a:pPr marL="742950" lvl="1" indent="-285750">
              <a:buClr>
                <a:srgbClr val="002060"/>
              </a:buClr>
              <a:buFontTx/>
              <a:buChar char="-"/>
            </a:pPr>
            <a:r>
              <a:rPr lang="en-GB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 availability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1,000 kWh/m</a:t>
            </a:r>
            <a:r>
              <a:rPr lang="en-GB" baseline="30000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1,700 kWh/m</a:t>
            </a:r>
            <a:r>
              <a:rPr lang="en-GB" baseline="30000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1529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4234A1-3AE2-4B6F-9015-E6D28EC4E44A}"/>
              </a:ext>
            </a:extLst>
          </p:cNvPr>
          <p:cNvSpPr/>
          <p:nvPr/>
        </p:nvSpPr>
        <p:spPr>
          <a:xfrm>
            <a:off x="1328543" y="5005549"/>
            <a:ext cx="574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 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coastline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Europe - electricity </a:t>
            </a:r>
            <a:r>
              <a:rPr lang="en-GB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interconnection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remains a </a:t>
            </a:r>
            <a:r>
              <a:rPr lang="en-GB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challenge</a:t>
            </a:r>
            <a:endParaRPr lang="el-GR" dirty="0">
              <a:solidFill>
                <a:srgbClr val="1529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18269-CA3D-410D-92C8-A3391E54CEA0}"/>
              </a:ext>
            </a:extLst>
          </p:cNvPr>
          <p:cNvSpPr/>
          <p:nvPr/>
        </p:nvSpPr>
        <p:spPr>
          <a:xfrm>
            <a:off x="1328543" y="5664009"/>
            <a:ext cx="6202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geographical landscape &amp; </a:t>
            </a:r>
            <a:r>
              <a:rPr lang="en-GB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GB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solar irradiation levels</a:t>
            </a:r>
            <a:endParaRPr lang="en-US" dirty="0">
              <a:solidFill>
                <a:srgbClr val="1529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6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10880</TotalTime>
  <Words>1602</Words>
  <Application>Microsoft Office PowerPoint</Application>
  <PresentationFormat>On-screen Show (4:3)</PresentationFormat>
  <Paragraphs>303</Paragraphs>
  <Slides>35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Frutiger LT Com 45 Light</vt:lpstr>
      <vt:lpstr>Gabriola</vt:lpstr>
      <vt:lpstr>Tahoma</vt:lpstr>
      <vt:lpstr>Times New Roman</vt:lpstr>
      <vt:lpstr>Trebuchet MS</vt:lpstr>
      <vt:lpstr>Wingdings</vt:lpstr>
      <vt:lpstr>Office Theme</vt:lpstr>
      <vt:lpstr>1_Office Theme</vt:lpstr>
      <vt:lpstr>Future development of the European solar market towards decentralized renewable energy generation and storage: A cross-country comparative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Stavrakas</dc:creator>
  <cp:lastModifiedBy>Vassilis Stavrakas</cp:lastModifiedBy>
  <cp:revision>3371</cp:revision>
  <dcterms:created xsi:type="dcterms:W3CDTF">2019-06-08T16:37:18Z</dcterms:created>
  <dcterms:modified xsi:type="dcterms:W3CDTF">2019-10-12T01:19:55Z</dcterms:modified>
</cp:coreProperties>
</file>