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74" r:id="rId4"/>
    <p:sldId id="351" r:id="rId5"/>
    <p:sldId id="292" r:id="rId6"/>
    <p:sldId id="369" r:id="rId7"/>
    <p:sldId id="327" r:id="rId8"/>
    <p:sldId id="324" r:id="rId9"/>
    <p:sldId id="291" r:id="rId10"/>
    <p:sldId id="332" r:id="rId11"/>
    <p:sldId id="352" r:id="rId12"/>
    <p:sldId id="380" r:id="rId13"/>
    <p:sldId id="329" r:id="rId14"/>
    <p:sldId id="378" r:id="rId15"/>
    <p:sldId id="377" r:id="rId16"/>
    <p:sldId id="386" r:id="rId17"/>
    <p:sldId id="381" r:id="rId18"/>
    <p:sldId id="382" r:id="rId19"/>
    <p:sldId id="383" r:id="rId20"/>
    <p:sldId id="385" r:id="rId21"/>
    <p:sldId id="384" r:id="rId22"/>
    <p:sldId id="354" r:id="rId23"/>
    <p:sldId id="388" r:id="rId24"/>
    <p:sldId id="389" r:id="rId25"/>
    <p:sldId id="393" r:id="rId26"/>
    <p:sldId id="408" r:id="rId27"/>
    <p:sldId id="391" r:id="rId28"/>
    <p:sldId id="407" r:id="rId29"/>
    <p:sldId id="395" r:id="rId30"/>
    <p:sldId id="406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5" r:id="rId40"/>
    <p:sldId id="361" r:id="rId41"/>
    <p:sldId id="375" r:id="rId42"/>
    <p:sldId id="341" r:id="rId43"/>
    <p:sldId id="342" r:id="rId44"/>
    <p:sldId id="357" r:id="rId45"/>
    <p:sldId id="350" r:id="rId46"/>
    <p:sldId id="288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D53"/>
    <a:srgbClr val="15295A"/>
    <a:srgbClr val="FFFFFF"/>
    <a:srgbClr val="F1F6E0"/>
    <a:srgbClr val="FF5050"/>
    <a:srgbClr val="1B8DC9"/>
    <a:srgbClr val="0001FC"/>
    <a:srgbClr val="FF3333"/>
    <a:srgbClr val="4A3E38"/>
    <a:srgbClr val="3B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%20Stavrakas\Desktop\DREEM\Results\Thermal%20Comfort\Greece\Zone%20B\SFH01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%20Stavrakas\Dropbox\Desktop\IEECP_personal\Projects\SocialWatt\Events\Kick-off%20Meeting\Presentation\Indicative%20Application\Levelised%20Cost%20of%20Saved%20Energ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%20Stavrakas\Dropbox\Desktop\IEECP_personal\Projects\SocialWatt\Events\Kick-off%20Meeting\Presentation\Indicative%20Application\Levelised%20Cost%20of%20Saved%20Energ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15295A"/>
                </a:solidFill>
              </a:rPr>
              <a:t>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499339753685838E-2"/>
          <c:y val="0.11410580013122104"/>
          <c:w val="0.92085679880990567"/>
          <c:h val="0.7624195867575143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'Period 3'!$A$1:$A$554</c:f>
              <c:numCache>
                <c:formatCode>General</c:formatCode>
                <c:ptCount val="554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16.5</c:v>
                </c:pt>
                <c:pt idx="18">
                  <c:v>16.5</c:v>
                </c:pt>
                <c:pt idx="19">
                  <c:v>16.5</c:v>
                </c:pt>
                <c:pt idx="20">
                  <c:v>16.5</c:v>
                </c:pt>
                <c:pt idx="21">
                  <c:v>16.5</c:v>
                </c:pt>
                <c:pt idx="22">
                  <c:v>16.5</c:v>
                </c:pt>
                <c:pt idx="23">
                  <c:v>16.5</c:v>
                </c:pt>
                <c:pt idx="24">
                  <c:v>16.5</c:v>
                </c:pt>
                <c:pt idx="25">
                  <c:v>16.5</c:v>
                </c:pt>
                <c:pt idx="26">
                  <c:v>16.5</c:v>
                </c:pt>
                <c:pt idx="27">
                  <c:v>16.5</c:v>
                </c:pt>
                <c:pt idx="28">
                  <c:v>16.5</c:v>
                </c:pt>
                <c:pt idx="29">
                  <c:v>16.5</c:v>
                </c:pt>
                <c:pt idx="30">
                  <c:v>16.5</c:v>
                </c:pt>
                <c:pt idx="31">
                  <c:v>16.5</c:v>
                </c:pt>
                <c:pt idx="32">
                  <c:v>16.5</c:v>
                </c:pt>
                <c:pt idx="33">
                  <c:v>16.5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17</c:v>
                </c:pt>
                <c:pt idx="43">
                  <c:v>17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17</c:v>
                </c:pt>
                <c:pt idx="51">
                  <c:v>17.5</c:v>
                </c:pt>
                <c:pt idx="52">
                  <c:v>17.5</c:v>
                </c:pt>
                <c:pt idx="53">
                  <c:v>17.5</c:v>
                </c:pt>
                <c:pt idx="54">
                  <c:v>17.5</c:v>
                </c:pt>
                <c:pt idx="55">
                  <c:v>17.5</c:v>
                </c:pt>
                <c:pt idx="56">
                  <c:v>17.5</c:v>
                </c:pt>
                <c:pt idx="57">
                  <c:v>17.5</c:v>
                </c:pt>
                <c:pt idx="58">
                  <c:v>17.5</c:v>
                </c:pt>
                <c:pt idx="59">
                  <c:v>17.5</c:v>
                </c:pt>
                <c:pt idx="60">
                  <c:v>17.5</c:v>
                </c:pt>
                <c:pt idx="61">
                  <c:v>17.5</c:v>
                </c:pt>
                <c:pt idx="62">
                  <c:v>17.5</c:v>
                </c:pt>
                <c:pt idx="63">
                  <c:v>17.5</c:v>
                </c:pt>
                <c:pt idx="64">
                  <c:v>17.5</c:v>
                </c:pt>
                <c:pt idx="65">
                  <c:v>17.5</c:v>
                </c:pt>
                <c:pt idx="66">
                  <c:v>17.5</c:v>
                </c:pt>
                <c:pt idx="67">
                  <c:v>17.5</c:v>
                </c:pt>
                <c:pt idx="68">
                  <c:v>18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18</c:v>
                </c:pt>
                <c:pt idx="73">
                  <c:v>18</c:v>
                </c:pt>
                <c:pt idx="74">
                  <c:v>18</c:v>
                </c:pt>
                <c:pt idx="75">
                  <c:v>18</c:v>
                </c:pt>
                <c:pt idx="76">
                  <c:v>18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18</c:v>
                </c:pt>
                <c:pt idx="81">
                  <c:v>18</c:v>
                </c:pt>
                <c:pt idx="82">
                  <c:v>18</c:v>
                </c:pt>
                <c:pt idx="83">
                  <c:v>18</c:v>
                </c:pt>
                <c:pt idx="84">
                  <c:v>18</c:v>
                </c:pt>
                <c:pt idx="85">
                  <c:v>18</c:v>
                </c:pt>
                <c:pt idx="86">
                  <c:v>18.5</c:v>
                </c:pt>
                <c:pt idx="87">
                  <c:v>18.5</c:v>
                </c:pt>
                <c:pt idx="88">
                  <c:v>18.5</c:v>
                </c:pt>
                <c:pt idx="89">
                  <c:v>18.5</c:v>
                </c:pt>
                <c:pt idx="90">
                  <c:v>18.5</c:v>
                </c:pt>
                <c:pt idx="91">
                  <c:v>18.5</c:v>
                </c:pt>
                <c:pt idx="92">
                  <c:v>18.5</c:v>
                </c:pt>
                <c:pt idx="93">
                  <c:v>18.5</c:v>
                </c:pt>
                <c:pt idx="94">
                  <c:v>18.5</c:v>
                </c:pt>
                <c:pt idx="95">
                  <c:v>18.5</c:v>
                </c:pt>
                <c:pt idx="96">
                  <c:v>18.5</c:v>
                </c:pt>
                <c:pt idx="97">
                  <c:v>18.5</c:v>
                </c:pt>
                <c:pt idx="98">
                  <c:v>18.5</c:v>
                </c:pt>
                <c:pt idx="99">
                  <c:v>18.5</c:v>
                </c:pt>
                <c:pt idx="100">
                  <c:v>18.5</c:v>
                </c:pt>
                <c:pt idx="101">
                  <c:v>18.5</c:v>
                </c:pt>
                <c:pt idx="102">
                  <c:v>18.5</c:v>
                </c:pt>
                <c:pt idx="103">
                  <c:v>18.5</c:v>
                </c:pt>
                <c:pt idx="104">
                  <c:v>19</c:v>
                </c:pt>
                <c:pt idx="105">
                  <c:v>19</c:v>
                </c:pt>
                <c:pt idx="106">
                  <c:v>19</c:v>
                </c:pt>
                <c:pt idx="107">
                  <c:v>19</c:v>
                </c:pt>
                <c:pt idx="108">
                  <c:v>19</c:v>
                </c:pt>
                <c:pt idx="109">
                  <c:v>19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19</c:v>
                </c:pt>
                <c:pt idx="122">
                  <c:v>19.5</c:v>
                </c:pt>
                <c:pt idx="123">
                  <c:v>19.5</c:v>
                </c:pt>
                <c:pt idx="124">
                  <c:v>19.5</c:v>
                </c:pt>
                <c:pt idx="125">
                  <c:v>19.5</c:v>
                </c:pt>
                <c:pt idx="126">
                  <c:v>19.5</c:v>
                </c:pt>
                <c:pt idx="127">
                  <c:v>19.5</c:v>
                </c:pt>
                <c:pt idx="128">
                  <c:v>19.5</c:v>
                </c:pt>
                <c:pt idx="129">
                  <c:v>19.5</c:v>
                </c:pt>
                <c:pt idx="130">
                  <c:v>19.5</c:v>
                </c:pt>
                <c:pt idx="131">
                  <c:v>19.5</c:v>
                </c:pt>
                <c:pt idx="132">
                  <c:v>19.5</c:v>
                </c:pt>
                <c:pt idx="133">
                  <c:v>19.5</c:v>
                </c:pt>
                <c:pt idx="134">
                  <c:v>19.5</c:v>
                </c:pt>
                <c:pt idx="135">
                  <c:v>19.5</c:v>
                </c:pt>
                <c:pt idx="136">
                  <c:v>19.5</c:v>
                </c:pt>
                <c:pt idx="137">
                  <c:v>19.5</c:v>
                </c:pt>
                <c:pt idx="138">
                  <c:v>19.5</c:v>
                </c:pt>
                <c:pt idx="139">
                  <c:v>19.5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20.5</c:v>
                </c:pt>
                <c:pt idx="159">
                  <c:v>20.5</c:v>
                </c:pt>
                <c:pt idx="160">
                  <c:v>20.5</c:v>
                </c:pt>
                <c:pt idx="161">
                  <c:v>20.5</c:v>
                </c:pt>
                <c:pt idx="162">
                  <c:v>20.5</c:v>
                </c:pt>
                <c:pt idx="163">
                  <c:v>20.5</c:v>
                </c:pt>
                <c:pt idx="164">
                  <c:v>20.5</c:v>
                </c:pt>
                <c:pt idx="165">
                  <c:v>20.5</c:v>
                </c:pt>
                <c:pt idx="166">
                  <c:v>20.5</c:v>
                </c:pt>
                <c:pt idx="167">
                  <c:v>20.5</c:v>
                </c:pt>
                <c:pt idx="168">
                  <c:v>20.5</c:v>
                </c:pt>
                <c:pt idx="169">
                  <c:v>20.5</c:v>
                </c:pt>
                <c:pt idx="170">
                  <c:v>20.5</c:v>
                </c:pt>
                <c:pt idx="171">
                  <c:v>20.5</c:v>
                </c:pt>
                <c:pt idx="172">
                  <c:v>20.5</c:v>
                </c:pt>
                <c:pt idx="173">
                  <c:v>20.5</c:v>
                </c:pt>
                <c:pt idx="174">
                  <c:v>20.5</c:v>
                </c:pt>
                <c:pt idx="175">
                  <c:v>20.5</c:v>
                </c:pt>
                <c:pt idx="176">
                  <c:v>20.5</c:v>
                </c:pt>
                <c:pt idx="177">
                  <c:v>21</c:v>
                </c:pt>
                <c:pt idx="178">
                  <c:v>21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21</c:v>
                </c:pt>
                <c:pt idx="185">
                  <c:v>21</c:v>
                </c:pt>
                <c:pt idx="186">
                  <c:v>21</c:v>
                </c:pt>
                <c:pt idx="187">
                  <c:v>21</c:v>
                </c:pt>
                <c:pt idx="188">
                  <c:v>21</c:v>
                </c:pt>
                <c:pt idx="189">
                  <c:v>21</c:v>
                </c:pt>
                <c:pt idx="190">
                  <c:v>21</c:v>
                </c:pt>
                <c:pt idx="191">
                  <c:v>21</c:v>
                </c:pt>
                <c:pt idx="192">
                  <c:v>21</c:v>
                </c:pt>
                <c:pt idx="193">
                  <c:v>21</c:v>
                </c:pt>
                <c:pt idx="194">
                  <c:v>21</c:v>
                </c:pt>
                <c:pt idx="195">
                  <c:v>21</c:v>
                </c:pt>
                <c:pt idx="196">
                  <c:v>21.5</c:v>
                </c:pt>
                <c:pt idx="197">
                  <c:v>21.5</c:v>
                </c:pt>
                <c:pt idx="198">
                  <c:v>21.5</c:v>
                </c:pt>
                <c:pt idx="199">
                  <c:v>21.5</c:v>
                </c:pt>
                <c:pt idx="200">
                  <c:v>21.5</c:v>
                </c:pt>
                <c:pt idx="201">
                  <c:v>21.5</c:v>
                </c:pt>
                <c:pt idx="202">
                  <c:v>21.5</c:v>
                </c:pt>
                <c:pt idx="203">
                  <c:v>21.5</c:v>
                </c:pt>
                <c:pt idx="204">
                  <c:v>21.5</c:v>
                </c:pt>
                <c:pt idx="205">
                  <c:v>21.5</c:v>
                </c:pt>
                <c:pt idx="206">
                  <c:v>21.5</c:v>
                </c:pt>
                <c:pt idx="207">
                  <c:v>21.5</c:v>
                </c:pt>
                <c:pt idx="208">
                  <c:v>21.5</c:v>
                </c:pt>
                <c:pt idx="209">
                  <c:v>21.5</c:v>
                </c:pt>
                <c:pt idx="210">
                  <c:v>21.5</c:v>
                </c:pt>
                <c:pt idx="211">
                  <c:v>21.5</c:v>
                </c:pt>
                <c:pt idx="212">
                  <c:v>21.5</c:v>
                </c:pt>
                <c:pt idx="213">
                  <c:v>21.5</c:v>
                </c:pt>
                <c:pt idx="214">
                  <c:v>21.5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22.5</c:v>
                </c:pt>
                <c:pt idx="235">
                  <c:v>22.5</c:v>
                </c:pt>
                <c:pt idx="236">
                  <c:v>22.5</c:v>
                </c:pt>
                <c:pt idx="237">
                  <c:v>22.5</c:v>
                </c:pt>
                <c:pt idx="238">
                  <c:v>22.5</c:v>
                </c:pt>
                <c:pt idx="239">
                  <c:v>22.5</c:v>
                </c:pt>
                <c:pt idx="240">
                  <c:v>22.5</c:v>
                </c:pt>
                <c:pt idx="241">
                  <c:v>22.5</c:v>
                </c:pt>
                <c:pt idx="242">
                  <c:v>22.5</c:v>
                </c:pt>
                <c:pt idx="243">
                  <c:v>22.5</c:v>
                </c:pt>
                <c:pt idx="244">
                  <c:v>22.5</c:v>
                </c:pt>
                <c:pt idx="245">
                  <c:v>22.5</c:v>
                </c:pt>
                <c:pt idx="246">
                  <c:v>22.5</c:v>
                </c:pt>
                <c:pt idx="247">
                  <c:v>22.5</c:v>
                </c:pt>
                <c:pt idx="248">
                  <c:v>22.5</c:v>
                </c:pt>
                <c:pt idx="249">
                  <c:v>22.5</c:v>
                </c:pt>
                <c:pt idx="250">
                  <c:v>22.5</c:v>
                </c:pt>
                <c:pt idx="251">
                  <c:v>22.5</c:v>
                </c:pt>
                <c:pt idx="252">
                  <c:v>22.5</c:v>
                </c:pt>
                <c:pt idx="253">
                  <c:v>22.5</c:v>
                </c:pt>
                <c:pt idx="254">
                  <c:v>23</c:v>
                </c:pt>
                <c:pt idx="255">
                  <c:v>23</c:v>
                </c:pt>
                <c:pt idx="256">
                  <c:v>23</c:v>
                </c:pt>
                <c:pt idx="257">
                  <c:v>23</c:v>
                </c:pt>
                <c:pt idx="258">
                  <c:v>23</c:v>
                </c:pt>
                <c:pt idx="259">
                  <c:v>23</c:v>
                </c:pt>
                <c:pt idx="260">
                  <c:v>23</c:v>
                </c:pt>
                <c:pt idx="261">
                  <c:v>23</c:v>
                </c:pt>
                <c:pt idx="262">
                  <c:v>23</c:v>
                </c:pt>
                <c:pt idx="263">
                  <c:v>23</c:v>
                </c:pt>
                <c:pt idx="264">
                  <c:v>23</c:v>
                </c:pt>
                <c:pt idx="265">
                  <c:v>23</c:v>
                </c:pt>
                <c:pt idx="266">
                  <c:v>23</c:v>
                </c:pt>
                <c:pt idx="267">
                  <c:v>23</c:v>
                </c:pt>
                <c:pt idx="268">
                  <c:v>23</c:v>
                </c:pt>
                <c:pt idx="269">
                  <c:v>23</c:v>
                </c:pt>
                <c:pt idx="270">
                  <c:v>23</c:v>
                </c:pt>
                <c:pt idx="271">
                  <c:v>23</c:v>
                </c:pt>
                <c:pt idx="272">
                  <c:v>23</c:v>
                </c:pt>
                <c:pt idx="273">
                  <c:v>23</c:v>
                </c:pt>
                <c:pt idx="274">
                  <c:v>23.5</c:v>
                </c:pt>
                <c:pt idx="275">
                  <c:v>23.5</c:v>
                </c:pt>
                <c:pt idx="276">
                  <c:v>23.5</c:v>
                </c:pt>
                <c:pt idx="277">
                  <c:v>23.5</c:v>
                </c:pt>
                <c:pt idx="278">
                  <c:v>23.5</c:v>
                </c:pt>
                <c:pt idx="279">
                  <c:v>23.5</c:v>
                </c:pt>
                <c:pt idx="280">
                  <c:v>23.5</c:v>
                </c:pt>
                <c:pt idx="281">
                  <c:v>23.5</c:v>
                </c:pt>
                <c:pt idx="282">
                  <c:v>23.5</c:v>
                </c:pt>
                <c:pt idx="283">
                  <c:v>23.5</c:v>
                </c:pt>
                <c:pt idx="284">
                  <c:v>23.5</c:v>
                </c:pt>
                <c:pt idx="285">
                  <c:v>23.5</c:v>
                </c:pt>
                <c:pt idx="286">
                  <c:v>23.5</c:v>
                </c:pt>
                <c:pt idx="287">
                  <c:v>23.5</c:v>
                </c:pt>
                <c:pt idx="288">
                  <c:v>23.5</c:v>
                </c:pt>
                <c:pt idx="289">
                  <c:v>23.5</c:v>
                </c:pt>
                <c:pt idx="290">
                  <c:v>23.5</c:v>
                </c:pt>
                <c:pt idx="291">
                  <c:v>23.5</c:v>
                </c:pt>
                <c:pt idx="292">
                  <c:v>23.5</c:v>
                </c:pt>
                <c:pt idx="293">
                  <c:v>23.5</c:v>
                </c:pt>
                <c:pt idx="294">
                  <c:v>24</c:v>
                </c:pt>
                <c:pt idx="295">
                  <c:v>24</c:v>
                </c:pt>
                <c:pt idx="296">
                  <c:v>24</c:v>
                </c:pt>
                <c:pt idx="297">
                  <c:v>24</c:v>
                </c:pt>
                <c:pt idx="298">
                  <c:v>24</c:v>
                </c:pt>
                <c:pt idx="299">
                  <c:v>24</c:v>
                </c:pt>
                <c:pt idx="300">
                  <c:v>24</c:v>
                </c:pt>
                <c:pt idx="301">
                  <c:v>24</c:v>
                </c:pt>
                <c:pt idx="302">
                  <c:v>24</c:v>
                </c:pt>
                <c:pt idx="303">
                  <c:v>24</c:v>
                </c:pt>
                <c:pt idx="304">
                  <c:v>24</c:v>
                </c:pt>
                <c:pt idx="305">
                  <c:v>24</c:v>
                </c:pt>
                <c:pt idx="306">
                  <c:v>24</c:v>
                </c:pt>
                <c:pt idx="307">
                  <c:v>24</c:v>
                </c:pt>
                <c:pt idx="308">
                  <c:v>24</c:v>
                </c:pt>
                <c:pt idx="309">
                  <c:v>24</c:v>
                </c:pt>
                <c:pt idx="310">
                  <c:v>24</c:v>
                </c:pt>
                <c:pt idx="311">
                  <c:v>24</c:v>
                </c:pt>
                <c:pt idx="312">
                  <c:v>24</c:v>
                </c:pt>
                <c:pt idx="313">
                  <c:v>24</c:v>
                </c:pt>
                <c:pt idx="314">
                  <c:v>24.5</c:v>
                </c:pt>
                <c:pt idx="315">
                  <c:v>24.5</c:v>
                </c:pt>
                <c:pt idx="316">
                  <c:v>24.5</c:v>
                </c:pt>
                <c:pt idx="317">
                  <c:v>24.5</c:v>
                </c:pt>
                <c:pt idx="318">
                  <c:v>24.5</c:v>
                </c:pt>
                <c:pt idx="319">
                  <c:v>24.5</c:v>
                </c:pt>
                <c:pt idx="320">
                  <c:v>24.5</c:v>
                </c:pt>
                <c:pt idx="321">
                  <c:v>24.5</c:v>
                </c:pt>
                <c:pt idx="322">
                  <c:v>24.5</c:v>
                </c:pt>
                <c:pt idx="323">
                  <c:v>24.5</c:v>
                </c:pt>
                <c:pt idx="324">
                  <c:v>24.5</c:v>
                </c:pt>
                <c:pt idx="325">
                  <c:v>24.5</c:v>
                </c:pt>
                <c:pt idx="326">
                  <c:v>24.5</c:v>
                </c:pt>
                <c:pt idx="327">
                  <c:v>24.5</c:v>
                </c:pt>
                <c:pt idx="328">
                  <c:v>24.5</c:v>
                </c:pt>
                <c:pt idx="329">
                  <c:v>24.5</c:v>
                </c:pt>
                <c:pt idx="330">
                  <c:v>24.5</c:v>
                </c:pt>
                <c:pt idx="331">
                  <c:v>24.5</c:v>
                </c:pt>
                <c:pt idx="332">
                  <c:v>24.5</c:v>
                </c:pt>
                <c:pt idx="333">
                  <c:v>24.5</c:v>
                </c:pt>
                <c:pt idx="334">
                  <c:v>25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25</c:v>
                </c:pt>
                <c:pt idx="341">
                  <c:v>25</c:v>
                </c:pt>
                <c:pt idx="342">
                  <c:v>25</c:v>
                </c:pt>
                <c:pt idx="343">
                  <c:v>25</c:v>
                </c:pt>
                <c:pt idx="344">
                  <c:v>25</c:v>
                </c:pt>
                <c:pt idx="345">
                  <c:v>25</c:v>
                </c:pt>
                <c:pt idx="346">
                  <c:v>25</c:v>
                </c:pt>
                <c:pt idx="347">
                  <c:v>25</c:v>
                </c:pt>
                <c:pt idx="348">
                  <c:v>25</c:v>
                </c:pt>
                <c:pt idx="349">
                  <c:v>25</c:v>
                </c:pt>
                <c:pt idx="350">
                  <c:v>25</c:v>
                </c:pt>
                <c:pt idx="351">
                  <c:v>25</c:v>
                </c:pt>
                <c:pt idx="352">
                  <c:v>25</c:v>
                </c:pt>
                <c:pt idx="353">
                  <c:v>25</c:v>
                </c:pt>
                <c:pt idx="354">
                  <c:v>25.5</c:v>
                </c:pt>
                <c:pt idx="355">
                  <c:v>25.5</c:v>
                </c:pt>
                <c:pt idx="356">
                  <c:v>25.5</c:v>
                </c:pt>
                <c:pt idx="357">
                  <c:v>25.5</c:v>
                </c:pt>
                <c:pt idx="358">
                  <c:v>25.5</c:v>
                </c:pt>
                <c:pt idx="359">
                  <c:v>25.5</c:v>
                </c:pt>
                <c:pt idx="360">
                  <c:v>25.5</c:v>
                </c:pt>
                <c:pt idx="361">
                  <c:v>25.5</c:v>
                </c:pt>
                <c:pt idx="362">
                  <c:v>25.5</c:v>
                </c:pt>
                <c:pt idx="363">
                  <c:v>25.5</c:v>
                </c:pt>
                <c:pt idx="364">
                  <c:v>25.5</c:v>
                </c:pt>
                <c:pt idx="365">
                  <c:v>25.5</c:v>
                </c:pt>
                <c:pt idx="366">
                  <c:v>25.5</c:v>
                </c:pt>
                <c:pt idx="367">
                  <c:v>25.5</c:v>
                </c:pt>
                <c:pt idx="368">
                  <c:v>25.5</c:v>
                </c:pt>
                <c:pt idx="369">
                  <c:v>25.5</c:v>
                </c:pt>
                <c:pt idx="370">
                  <c:v>25.5</c:v>
                </c:pt>
                <c:pt idx="371">
                  <c:v>25.5</c:v>
                </c:pt>
                <c:pt idx="372">
                  <c:v>25.5</c:v>
                </c:pt>
                <c:pt idx="373">
                  <c:v>25.5</c:v>
                </c:pt>
                <c:pt idx="374">
                  <c:v>26</c:v>
                </c:pt>
                <c:pt idx="375">
                  <c:v>26</c:v>
                </c:pt>
                <c:pt idx="376">
                  <c:v>26</c:v>
                </c:pt>
                <c:pt idx="377">
                  <c:v>26</c:v>
                </c:pt>
                <c:pt idx="378">
                  <c:v>26</c:v>
                </c:pt>
                <c:pt idx="379">
                  <c:v>26</c:v>
                </c:pt>
                <c:pt idx="380">
                  <c:v>26</c:v>
                </c:pt>
                <c:pt idx="381">
                  <c:v>26</c:v>
                </c:pt>
                <c:pt idx="382">
                  <c:v>26</c:v>
                </c:pt>
                <c:pt idx="383">
                  <c:v>26</c:v>
                </c:pt>
                <c:pt idx="384">
                  <c:v>26</c:v>
                </c:pt>
                <c:pt idx="385">
                  <c:v>26</c:v>
                </c:pt>
                <c:pt idx="386">
                  <c:v>26</c:v>
                </c:pt>
                <c:pt idx="387">
                  <c:v>26</c:v>
                </c:pt>
                <c:pt idx="388">
                  <c:v>26</c:v>
                </c:pt>
                <c:pt idx="389">
                  <c:v>26</c:v>
                </c:pt>
                <c:pt idx="390">
                  <c:v>26</c:v>
                </c:pt>
                <c:pt idx="391">
                  <c:v>26</c:v>
                </c:pt>
                <c:pt idx="392">
                  <c:v>26</c:v>
                </c:pt>
                <c:pt idx="393">
                  <c:v>26</c:v>
                </c:pt>
                <c:pt idx="394">
                  <c:v>26.5</c:v>
                </c:pt>
                <c:pt idx="395">
                  <c:v>26.5</c:v>
                </c:pt>
                <c:pt idx="396">
                  <c:v>26.5</c:v>
                </c:pt>
                <c:pt idx="397">
                  <c:v>26.5</c:v>
                </c:pt>
                <c:pt idx="398">
                  <c:v>26.5</c:v>
                </c:pt>
                <c:pt idx="399">
                  <c:v>26.5</c:v>
                </c:pt>
                <c:pt idx="400">
                  <c:v>26.5</c:v>
                </c:pt>
                <c:pt idx="401">
                  <c:v>26.5</c:v>
                </c:pt>
                <c:pt idx="402">
                  <c:v>26.5</c:v>
                </c:pt>
                <c:pt idx="403">
                  <c:v>26.5</c:v>
                </c:pt>
                <c:pt idx="404">
                  <c:v>26.5</c:v>
                </c:pt>
                <c:pt idx="405">
                  <c:v>26.5</c:v>
                </c:pt>
                <c:pt idx="406">
                  <c:v>26.5</c:v>
                </c:pt>
                <c:pt idx="407">
                  <c:v>26.5</c:v>
                </c:pt>
                <c:pt idx="408">
                  <c:v>26.5</c:v>
                </c:pt>
                <c:pt idx="409">
                  <c:v>26.5</c:v>
                </c:pt>
                <c:pt idx="410">
                  <c:v>26.5</c:v>
                </c:pt>
                <c:pt idx="411">
                  <c:v>26.5</c:v>
                </c:pt>
                <c:pt idx="412">
                  <c:v>26.5</c:v>
                </c:pt>
                <c:pt idx="413">
                  <c:v>26.5</c:v>
                </c:pt>
                <c:pt idx="414">
                  <c:v>27</c:v>
                </c:pt>
                <c:pt idx="415">
                  <c:v>27</c:v>
                </c:pt>
                <c:pt idx="416">
                  <c:v>27</c:v>
                </c:pt>
                <c:pt idx="417">
                  <c:v>27</c:v>
                </c:pt>
                <c:pt idx="418">
                  <c:v>27</c:v>
                </c:pt>
                <c:pt idx="419">
                  <c:v>27</c:v>
                </c:pt>
                <c:pt idx="420">
                  <c:v>27</c:v>
                </c:pt>
                <c:pt idx="421">
                  <c:v>27</c:v>
                </c:pt>
                <c:pt idx="422">
                  <c:v>27</c:v>
                </c:pt>
                <c:pt idx="423">
                  <c:v>27</c:v>
                </c:pt>
                <c:pt idx="424">
                  <c:v>27</c:v>
                </c:pt>
                <c:pt idx="425">
                  <c:v>27</c:v>
                </c:pt>
                <c:pt idx="426">
                  <c:v>27</c:v>
                </c:pt>
                <c:pt idx="427">
                  <c:v>27</c:v>
                </c:pt>
                <c:pt idx="428">
                  <c:v>27</c:v>
                </c:pt>
                <c:pt idx="429">
                  <c:v>27</c:v>
                </c:pt>
                <c:pt idx="430">
                  <c:v>27</c:v>
                </c:pt>
                <c:pt idx="431">
                  <c:v>27</c:v>
                </c:pt>
                <c:pt idx="432">
                  <c:v>27</c:v>
                </c:pt>
                <c:pt idx="433">
                  <c:v>27</c:v>
                </c:pt>
                <c:pt idx="434">
                  <c:v>27.5</c:v>
                </c:pt>
                <c:pt idx="435">
                  <c:v>27.5</c:v>
                </c:pt>
                <c:pt idx="436">
                  <c:v>27.5</c:v>
                </c:pt>
                <c:pt idx="437">
                  <c:v>27.5</c:v>
                </c:pt>
                <c:pt idx="438">
                  <c:v>27.5</c:v>
                </c:pt>
                <c:pt idx="439">
                  <c:v>27.5</c:v>
                </c:pt>
                <c:pt idx="440">
                  <c:v>27.5</c:v>
                </c:pt>
                <c:pt idx="441">
                  <c:v>27.5</c:v>
                </c:pt>
                <c:pt idx="442">
                  <c:v>27.5</c:v>
                </c:pt>
                <c:pt idx="443">
                  <c:v>27.5</c:v>
                </c:pt>
                <c:pt idx="444">
                  <c:v>27.5</c:v>
                </c:pt>
                <c:pt idx="445">
                  <c:v>27.5</c:v>
                </c:pt>
                <c:pt idx="446">
                  <c:v>27.5</c:v>
                </c:pt>
                <c:pt idx="447">
                  <c:v>27.5</c:v>
                </c:pt>
                <c:pt idx="448">
                  <c:v>27.5</c:v>
                </c:pt>
                <c:pt idx="449">
                  <c:v>27.5</c:v>
                </c:pt>
                <c:pt idx="450">
                  <c:v>27.5</c:v>
                </c:pt>
                <c:pt idx="451">
                  <c:v>27.5</c:v>
                </c:pt>
                <c:pt idx="452">
                  <c:v>27.5</c:v>
                </c:pt>
                <c:pt idx="453">
                  <c:v>27.5</c:v>
                </c:pt>
                <c:pt idx="454">
                  <c:v>28</c:v>
                </c:pt>
                <c:pt idx="455">
                  <c:v>28</c:v>
                </c:pt>
                <c:pt idx="456">
                  <c:v>28</c:v>
                </c:pt>
                <c:pt idx="457">
                  <c:v>28</c:v>
                </c:pt>
                <c:pt idx="458">
                  <c:v>28</c:v>
                </c:pt>
                <c:pt idx="459">
                  <c:v>28</c:v>
                </c:pt>
                <c:pt idx="460">
                  <c:v>28</c:v>
                </c:pt>
                <c:pt idx="461">
                  <c:v>28</c:v>
                </c:pt>
                <c:pt idx="462">
                  <c:v>28</c:v>
                </c:pt>
                <c:pt idx="463">
                  <c:v>28</c:v>
                </c:pt>
                <c:pt idx="464">
                  <c:v>28</c:v>
                </c:pt>
                <c:pt idx="465">
                  <c:v>28</c:v>
                </c:pt>
                <c:pt idx="466">
                  <c:v>28</c:v>
                </c:pt>
                <c:pt idx="467">
                  <c:v>28</c:v>
                </c:pt>
                <c:pt idx="468">
                  <c:v>28</c:v>
                </c:pt>
                <c:pt idx="469">
                  <c:v>28</c:v>
                </c:pt>
                <c:pt idx="470">
                  <c:v>28</c:v>
                </c:pt>
                <c:pt idx="471">
                  <c:v>28</c:v>
                </c:pt>
                <c:pt idx="472">
                  <c:v>28</c:v>
                </c:pt>
                <c:pt idx="473">
                  <c:v>28</c:v>
                </c:pt>
                <c:pt idx="474">
                  <c:v>28.5</c:v>
                </c:pt>
                <c:pt idx="475">
                  <c:v>28.5</c:v>
                </c:pt>
                <c:pt idx="476">
                  <c:v>28.5</c:v>
                </c:pt>
                <c:pt idx="477">
                  <c:v>28.5</c:v>
                </c:pt>
                <c:pt idx="478">
                  <c:v>28.5</c:v>
                </c:pt>
                <c:pt idx="479">
                  <c:v>28.5</c:v>
                </c:pt>
                <c:pt idx="480">
                  <c:v>28.5</c:v>
                </c:pt>
                <c:pt idx="481">
                  <c:v>28.5</c:v>
                </c:pt>
                <c:pt idx="482">
                  <c:v>28.5</c:v>
                </c:pt>
                <c:pt idx="483">
                  <c:v>28.5</c:v>
                </c:pt>
                <c:pt idx="484">
                  <c:v>28.5</c:v>
                </c:pt>
                <c:pt idx="485">
                  <c:v>28.5</c:v>
                </c:pt>
                <c:pt idx="486">
                  <c:v>28.5</c:v>
                </c:pt>
                <c:pt idx="487">
                  <c:v>28.5</c:v>
                </c:pt>
                <c:pt idx="488">
                  <c:v>28.5</c:v>
                </c:pt>
                <c:pt idx="489">
                  <c:v>28.5</c:v>
                </c:pt>
                <c:pt idx="490">
                  <c:v>28.5</c:v>
                </c:pt>
                <c:pt idx="491">
                  <c:v>28.5</c:v>
                </c:pt>
                <c:pt idx="492">
                  <c:v>28.5</c:v>
                </c:pt>
                <c:pt idx="493">
                  <c:v>28.5</c:v>
                </c:pt>
                <c:pt idx="494">
                  <c:v>29</c:v>
                </c:pt>
                <c:pt idx="495">
                  <c:v>29</c:v>
                </c:pt>
                <c:pt idx="496">
                  <c:v>29</c:v>
                </c:pt>
                <c:pt idx="497">
                  <c:v>29</c:v>
                </c:pt>
                <c:pt idx="498">
                  <c:v>29</c:v>
                </c:pt>
                <c:pt idx="499">
                  <c:v>29</c:v>
                </c:pt>
                <c:pt idx="500">
                  <c:v>29</c:v>
                </c:pt>
                <c:pt idx="501">
                  <c:v>29</c:v>
                </c:pt>
                <c:pt idx="502">
                  <c:v>29</c:v>
                </c:pt>
                <c:pt idx="503">
                  <c:v>29</c:v>
                </c:pt>
                <c:pt idx="504">
                  <c:v>29</c:v>
                </c:pt>
                <c:pt idx="505">
                  <c:v>29</c:v>
                </c:pt>
                <c:pt idx="506">
                  <c:v>29</c:v>
                </c:pt>
                <c:pt idx="507">
                  <c:v>29</c:v>
                </c:pt>
                <c:pt idx="508">
                  <c:v>29</c:v>
                </c:pt>
                <c:pt idx="509">
                  <c:v>29</c:v>
                </c:pt>
                <c:pt idx="510">
                  <c:v>29</c:v>
                </c:pt>
                <c:pt idx="511">
                  <c:v>29</c:v>
                </c:pt>
                <c:pt idx="512">
                  <c:v>29</c:v>
                </c:pt>
                <c:pt idx="513">
                  <c:v>29</c:v>
                </c:pt>
                <c:pt idx="514">
                  <c:v>29.5</c:v>
                </c:pt>
                <c:pt idx="515">
                  <c:v>29.5</c:v>
                </c:pt>
                <c:pt idx="516">
                  <c:v>29.5</c:v>
                </c:pt>
                <c:pt idx="517">
                  <c:v>29.5</c:v>
                </c:pt>
                <c:pt idx="518">
                  <c:v>29.5</c:v>
                </c:pt>
                <c:pt idx="519">
                  <c:v>29.5</c:v>
                </c:pt>
                <c:pt idx="520">
                  <c:v>29.5</c:v>
                </c:pt>
                <c:pt idx="521">
                  <c:v>29.5</c:v>
                </c:pt>
                <c:pt idx="522">
                  <c:v>29.5</c:v>
                </c:pt>
                <c:pt idx="523">
                  <c:v>29.5</c:v>
                </c:pt>
                <c:pt idx="524">
                  <c:v>29.5</c:v>
                </c:pt>
                <c:pt idx="525">
                  <c:v>29.5</c:v>
                </c:pt>
                <c:pt idx="526">
                  <c:v>29.5</c:v>
                </c:pt>
                <c:pt idx="527">
                  <c:v>29.5</c:v>
                </c:pt>
                <c:pt idx="528">
                  <c:v>29.5</c:v>
                </c:pt>
                <c:pt idx="529">
                  <c:v>29.5</c:v>
                </c:pt>
                <c:pt idx="530">
                  <c:v>29.5</c:v>
                </c:pt>
                <c:pt idx="531">
                  <c:v>29.5</c:v>
                </c:pt>
                <c:pt idx="532">
                  <c:v>29.5</c:v>
                </c:pt>
                <c:pt idx="533">
                  <c:v>29.5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</c:numCache>
            </c:numRef>
          </c:xVal>
          <c:yVal>
            <c:numRef>
              <c:f>'Period 3'!$B$1:$B$554</c:f>
              <c:numCache>
                <c:formatCode>General</c:formatCode>
                <c:ptCount val="554"/>
                <c:pt idx="0">
                  <c:v>-4.5118727684020996</c:v>
                </c:pt>
                <c:pt idx="1">
                  <c:v>-4.4434734430000002</c:v>
                </c:pt>
                <c:pt idx="2">
                  <c:v>-4.3656826019287109</c:v>
                </c:pt>
                <c:pt idx="3">
                  <c:v>-4.3167295455932617</c:v>
                </c:pt>
                <c:pt idx="4">
                  <c:v>-4.2828202247619629</c:v>
                </c:pt>
                <c:pt idx="5">
                  <c:v>-4.2535309791564941</c:v>
                </c:pt>
                <c:pt idx="6">
                  <c:v>-4.2268772125244141</c:v>
                </c:pt>
                <c:pt idx="7">
                  <c:v>-4.2037577629089364</c:v>
                </c:pt>
                <c:pt idx="8">
                  <c:v>-4.1841812133789063</c:v>
                </c:pt>
                <c:pt idx="9">
                  <c:v>-4.1655611991882324</c:v>
                </c:pt>
                <c:pt idx="10">
                  <c:v>-4.1468386650085449</c:v>
                </c:pt>
                <c:pt idx="11">
                  <c:v>-4.1252951622009277</c:v>
                </c:pt>
                <c:pt idx="12">
                  <c:v>-4.1016116142272949</c:v>
                </c:pt>
                <c:pt idx="13">
                  <c:v>-4.0751214027404794</c:v>
                </c:pt>
                <c:pt idx="14">
                  <c:v>-4.0480589866638184</c:v>
                </c:pt>
                <c:pt idx="15">
                  <c:v>-3.9984266757965088</c:v>
                </c:pt>
                <c:pt idx="16">
                  <c:v>-3.7534299999999998</c:v>
                </c:pt>
                <c:pt idx="17">
                  <c:v>-4.2579169273376456</c:v>
                </c:pt>
                <c:pt idx="18">
                  <c:v>-4.1835453999999999</c:v>
                </c:pt>
                <c:pt idx="19">
                  <c:v>-4.1122493743896484</c:v>
                </c:pt>
                <c:pt idx="20">
                  <c:v>-4.0638880729675293</c:v>
                </c:pt>
                <c:pt idx="21">
                  <c:v>-4.0299711227416992</c:v>
                </c:pt>
                <c:pt idx="22">
                  <c:v>-4.0006871223449707</c:v>
                </c:pt>
                <c:pt idx="23">
                  <c:v>-3.9735648632049561</c:v>
                </c:pt>
                <c:pt idx="24">
                  <c:v>-3.9503238201141362</c:v>
                </c:pt>
                <c:pt idx="25">
                  <c:v>-3.93055272102356</c:v>
                </c:pt>
                <c:pt idx="26">
                  <c:v>-3.9121708869934082</c:v>
                </c:pt>
                <c:pt idx="27">
                  <c:v>-3.8935632705688481</c:v>
                </c:pt>
                <c:pt idx="28">
                  <c:v>-3.8732435703277588</c:v>
                </c:pt>
                <c:pt idx="29">
                  <c:v>-3.8495314121246338</c:v>
                </c:pt>
                <c:pt idx="30">
                  <c:v>-3.8228552341461182</c:v>
                </c:pt>
                <c:pt idx="31">
                  <c:v>-3.795423030853271</c:v>
                </c:pt>
                <c:pt idx="32">
                  <c:v>-3.7580287456512451</c:v>
                </c:pt>
                <c:pt idx="33">
                  <c:v>-3.5566673278808589</c:v>
                </c:pt>
                <c:pt idx="34">
                  <c:v>-4.002744197845459</c:v>
                </c:pt>
                <c:pt idx="35">
                  <c:v>-3.9234838999999999</c:v>
                </c:pt>
                <c:pt idx="36">
                  <c:v>-3.857967615127563</c:v>
                </c:pt>
                <c:pt idx="37">
                  <c:v>-3.8091666698455811</c:v>
                </c:pt>
                <c:pt idx="38">
                  <c:v>-3.7748126983642578</c:v>
                </c:pt>
                <c:pt idx="39">
                  <c:v>-3.7458899021148682</c:v>
                </c:pt>
                <c:pt idx="40">
                  <c:v>-3.719204187393188</c:v>
                </c:pt>
                <c:pt idx="41">
                  <c:v>-3.6951723098754878</c:v>
                </c:pt>
                <c:pt idx="42">
                  <c:v>-3.6766648292541499</c:v>
                </c:pt>
                <c:pt idx="43">
                  <c:v>-3.6578750610351558</c:v>
                </c:pt>
                <c:pt idx="44">
                  <c:v>-3.6395168304443359</c:v>
                </c:pt>
                <c:pt idx="45">
                  <c:v>-3.6190643310546879</c:v>
                </c:pt>
                <c:pt idx="46">
                  <c:v>-3.5951683521270752</c:v>
                </c:pt>
                <c:pt idx="47">
                  <c:v>-3.569353342056274</c:v>
                </c:pt>
                <c:pt idx="48">
                  <c:v>-3.54067063331604</c:v>
                </c:pt>
                <c:pt idx="49">
                  <c:v>-3.506239652633667</c:v>
                </c:pt>
                <c:pt idx="50">
                  <c:v>-3.4455752372741699</c:v>
                </c:pt>
                <c:pt idx="51">
                  <c:v>-3.7463264465332031</c:v>
                </c:pt>
                <c:pt idx="52">
                  <c:v>-3.67392232</c:v>
                </c:pt>
                <c:pt idx="53">
                  <c:v>-3.6020102500915532</c:v>
                </c:pt>
                <c:pt idx="54">
                  <c:v>-3.5529191493988042</c:v>
                </c:pt>
                <c:pt idx="55">
                  <c:v>-3.5187339782714839</c:v>
                </c:pt>
                <c:pt idx="56">
                  <c:v>-3.4895865917205811</c:v>
                </c:pt>
                <c:pt idx="57">
                  <c:v>-3.463035106658936</c:v>
                </c:pt>
                <c:pt idx="58">
                  <c:v>-3.4392669200897221</c:v>
                </c:pt>
                <c:pt idx="59">
                  <c:v>-3.4205558300018311</c:v>
                </c:pt>
                <c:pt idx="60">
                  <c:v>-3.4019713401794429</c:v>
                </c:pt>
                <c:pt idx="61">
                  <c:v>-3.3837630748748779</c:v>
                </c:pt>
                <c:pt idx="62">
                  <c:v>-3.362667322158813</c:v>
                </c:pt>
                <c:pt idx="63">
                  <c:v>-3.339923620223999</c:v>
                </c:pt>
                <c:pt idx="64">
                  <c:v>-3.3136496543884282</c:v>
                </c:pt>
                <c:pt idx="65">
                  <c:v>-3.2863256931304932</c:v>
                </c:pt>
                <c:pt idx="66">
                  <c:v>-3.2506246566772461</c:v>
                </c:pt>
                <c:pt idx="67">
                  <c:v>-3.2077469825744629</c:v>
                </c:pt>
                <c:pt idx="68">
                  <c:v>-3.4886348247528081</c:v>
                </c:pt>
                <c:pt idx="69">
                  <c:v>-3.41248343</c:v>
                </c:pt>
                <c:pt idx="70">
                  <c:v>-3.3450510501861568</c:v>
                </c:pt>
                <c:pt idx="71">
                  <c:v>-3.295691967010498</c:v>
                </c:pt>
                <c:pt idx="72">
                  <c:v>-3.261306524276733</c:v>
                </c:pt>
                <c:pt idx="73">
                  <c:v>-3.2325692176818852</c:v>
                </c:pt>
                <c:pt idx="74">
                  <c:v>-3.2056300640106201</c:v>
                </c:pt>
                <c:pt idx="75">
                  <c:v>-3.1816966533660889</c:v>
                </c:pt>
                <c:pt idx="76">
                  <c:v>-3.162908792495728</c:v>
                </c:pt>
                <c:pt idx="77">
                  <c:v>-3.1446645259857182</c:v>
                </c:pt>
                <c:pt idx="78">
                  <c:v>-3.126477718353271</c:v>
                </c:pt>
                <c:pt idx="79">
                  <c:v>-3.1050040721893311</c:v>
                </c:pt>
                <c:pt idx="80">
                  <c:v>-3.0824766159057622</c:v>
                </c:pt>
                <c:pt idx="81">
                  <c:v>-3.0566234588623051</c:v>
                </c:pt>
                <c:pt idx="82">
                  <c:v>-3.029637336730957</c:v>
                </c:pt>
                <c:pt idx="83">
                  <c:v>-2.9947018623352051</c:v>
                </c:pt>
                <c:pt idx="84">
                  <c:v>-2.9513919353485112</c:v>
                </c:pt>
                <c:pt idx="85">
                  <c:v>-2.8448069095611568</c:v>
                </c:pt>
                <c:pt idx="86">
                  <c:v>-3.2297713756561279</c:v>
                </c:pt>
                <c:pt idx="87">
                  <c:v>-3.1538423999999998</c:v>
                </c:pt>
                <c:pt idx="88">
                  <c:v>-3.086594820022583</c:v>
                </c:pt>
                <c:pt idx="89">
                  <c:v>-3.0370700359344478</c:v>
                </c:pt>
                <c:pt idx="90">
                  <c:v>-3.002790212631226</c:v>
                </c:pt>
                <c:pt idx="91">
                  <c:v>-2.9738221168518071</c:v>
                </c:pt>
                <c:pt idx="92">
                  <c:v>-2.947303295135498</c:v>
                </c:pt>
                <c:pt idx="93">
                  <c:v>-2.9230368137359619</c:v>
                </c:pt>
                <c:pt idx="94">
                  <c:v>-2.904219388961792</c:v>
                </c:pt>
                <c:pt idx="95">
                  <c:v>-2.88605809211731</c:v>
                </c:pt>
                <c:pt idx="96">
                  <c:v>-2.867942333221436</c:v>
                </c:pt>
                <c:pt idx="97">
                  <c:v>-2.8463883399963379</c:v>
                </c:pt>
                <c:pt idx="98">
                  <c:v>-2.82364821434021</c:v>
                </c:pt>
                <c:pt idx="99">
                  <c:v>-2.798340797424316</c:v>
                </c:pt>
                <c:pt idx="100">
                  <c:v>-2.7713944911956792</c:v>
                </c:pt>
                <c:pt idx="101">
                  <c:v>-2.7347440719604492</c:v>
                </c:pt>
                <c:pt idx="102">
                  <c:v>-2.691572904586792</c:v>
                </c:pt>
                <c:pt idx="103">
                  <c:v>-2.6384952068328862</c:v>
                </c:pt>
                <c:pt idx="104">
                  <c:v>-2.969524621963501</c:v>
                </c:pt>
                <c:pt idx="105">
                  <c:v>-2.8933743000000001</c:v>
                </c:pt>
                <c:pt idx="106">
                  <c:v>-2.8266899585723881</c:v>
                </c:pt>
                <c:pt idx="107">
                  <c:v>-2.7773008346557622</c:v>
                </c:pt>
                <c:pt idx="108">
                  <c:v>-2.7427158355712891</c:v>
                </c:pt>
                <c:pt idx="109">
                  <c:v>-2.7138984203338619</c:v>
                </c:pt>
                <c:pt idx="110">
                  <c:v>-2.687390804290771</c:v>
                </c:pt>
                <c:pt idx="111">
                  <c:v>-2.6638839244842529</c:v>
                </c:pt>
                <c:pt idx="112">
                  <c:v>-2.644352912902832</c:v>
                </c:pt>
                <c:pt idx="113">
                  <c:v>-2.6263606548309331</c:v>
                </c:pt>
                <c:pt idx="114">
                  <c:v>-2.608041524887085</c:v>
                </c:pt>
                <c:pt idx="115">
                  <c:v>-2.5861213207244869</c:v>
                </c:pt>
                <c:pt idx="116">
                  <c:v>-2.563472986221313</c:v>
                </c:pt>
                <c:pt idx="117">
                  <c:v>-2.5385127067565918</c:v>
                </c:pt>
                <c:pt idx="118">
                  <c:v>-2.5109105110168461</c:v>
                </c:pt>
                <c:pt idx="119">
                  <c:v>-2.475196361541748</c:v>
                </c:pt>
                <c:pt idx="120">
                  <c:v>-2.4325180053710942</c:v>
                </c:pt>
                <c:pt idx="121">
                  <c:v>-2.380903005599976</c:v>
                </c:pt>
                <c:pt idx="122">
                  <c:v>-2.7082691192626949</c:v>
                </c:pt>
                <c:pt idx="123">
                  <c:v>-2.639443</c:v>
                </c:pt>
                <c:pt idx="124">
                  <c:v>-2.5656619071960449</c:v>
                </c:pt>
                <c:pt idx="125">
                  <c:v>-2.5162167549133301</c:v>
                </c:pt>
                <c:pt idx="126">
                  <c:v>-2.4814598560333252</c:v>
                </c:pt>
                <c:pt idx="127">
                  <c:v>-2.4527871608734131</c:v>
                </c:pt>
                <c:pt idx="128">
                  <c:v>-2.4265215396881099</c:v>
                </c:pt>
                <c:pt idx="129">
                  <c:v>-2.4027917385101318</c:v>
                </c:pt>
                <c:pt idx="130">
                  <c:v>-2.38286304473877</c:v>
                </c:pt>
                <c:pt idx="131">
                  <c:v>-2.36463475227356</c:v>
                </c:pt>
                <c:pt idx="132">
                  <c:v>-2.346955537796021</c:v>
                </c:pt>
                <c:pt idx="133">
                  <c:v>-2.325153112411499</c:v>
                </c:pt>
                <c:pt idx="134">
                  <c:v>-2.302489042282104</c:v>
                </c:pt>
                <c:pt idx="135">
                  <c:v>-2.2780113220214839</c:v>
                </c:pt>
                <c:pt idx="136">
                  <c:v>-2.2502317428588872</c:v>
                </c:pt>
                <c:pt idx="137">
                  <c:v>-2.2149758338928218</c:v>
                </c:pt>
                <c:pt idx="138">
                  <c:v>-2.171883106231689</c:v>
                </c:pt>
                <c:pt idx="139">
                  <c:v>-2.1190280914306641</c:v>
                </c:pt>
                <c:pt idx="140">
                  <c:v>-2.4456582069396968</c:v>
                </c:pt>
                <c:pt idx="141">
                  <c:v>-2.3789842999999999</c:v>
                </c:pt>
                <c:pt idx="142">
                  <c:v>-2.303181648254395</c:v>
                </c:pt>
                <c:pt idx="143">
                  <c:v>-2.2539112567901611</c:v>
                </c:pt>
                <c:pt idx="144">
                  <c:v>-2.2190382480621338</c:v>
                </c:pt>
                <c:pt idx="145">
                  <c:v>-2.1900918483734131</c:v>
                </c:pt>
                <c:pt idx="146">
                  <c:v>-2.1635739803314209</c:v>
                </c:pt>
                <c:pt idx="147">
                  <c:v>-2.140424251556396</c:v>
                </c:pt>
                <c:pt idx="148">
                  <c:v>-2.1204009056091309</c:v>
                </c:pt>
                <c:pt idx="149">
                  <c:v>-2.1017148494720459</c:v>
                </c:pt>
                <c:pt idx="150">
                  <c:v>-2.0843756198883061</c:v>
                </c:pt>
                <c:pt idx="151">
                  <c:v>-2.0627086162567139</c:v>
                </c:pt>
                <c:pt idx="152">
                  <c:v>-2.0402011871337891</c:v>
                </c:pt>
                <c:pt idx="153">
                  <c:v>-2.0148406028747559</c:v>
                </c:pt>
                <c:pt idx="154">
                  <c:v>-1.9870796203613279</c:v>
                </c:pt>
                <c:pt idx="155">
                  <c:v>-1.952797532081604</c:v>
                </c:pt>
                <c:pt idx="156">
                  <c:v>-1.9088741540908809</c:v>
                </c:pt>
                <c:pt idx="157">
                  <c:v>-1.8557475805282591</c:v>
                </c:pt>
                <c:pt idx="158">
                  <c:v>-2.181771993637085</c:v>
                </c:pt>
                <c:pt idx="159">
                  <c:v>-2.1243434300000001</c:v>
                </c:pt>
                <c:pt idx="160">
                  <c:v>-2.039556503295898</c:v>
                </c:pt>
                <c:pt idx="161">
                  <c:v>-1.9902470111846919</c:v>
                </c:pt>
                <c:pt idx="162">
                  <c:v>-1.955110430717468</c:v>
                </c:pt>
                <c:pt idx="163">
                  <c:v>-1.9257708787918091</c:v>
                </c:pt>
                <c:pt idx="164">
                  <c:v>-1.900212407112122</c:v>
                </c:pt>
                <c:pt idx="165">
                  <c:v>-1.876511931419373</c:v>
                </c:pt>
                <c:pt idx="166">
                  <c:v>-1.8562483787536621</c:v>
                </c:pt>
                <c:pt idx="167">
                  <c:v>-1.837236762046814</c:v>
                </c:pt>
                <c:pt idx="168">
                  <c:v>-1.819664359092712</c:v>
                </c:pt>
                <c:pt idx="169">
                  <c:v>-1.7987557649612429</c:v>
                </c:pt>
                <c:pt idx="170">
                  <c:v>-1.776144742965698</c:v>
                </c:pt>
                <c:pt idx="171">
                  <c:v>-1.7510795593261721</c:v>
                </c:pt>
                <c:pt idx="172">
                  <c:v>-1.7226270437240601</c:v>
                </c:pt>
                <c:pt idx="173">
                  <c:v>-1.689055323600769</c:v>
                </c:pt>
                <c:pt idx="174">
                  <c:v>-1.6459130048751831</c:v>
                </c:pt>
                <c:pt idx="175">
                  <c:v>-1.591620922088623</c:v>
                </c:pt>
                <c:pt idx="176">
                  <c:v>-1.5215785503387449</c:v>
                </c:pt>
                <c:pt idx="177">
                  <c:v>-1.91661012172699</c:v>
                </c:pt>
                <c:pt idx="178">
                  <c:v>-1.84895353</c:v>
                </c:pt>
                <c:pt idx="179">
                  <c:v>-1.774062514305115</c:v>
                </c:pt>
                <c:pt idx="180">
                  <c:v>-1.7251958847045901</c:v>
                </c:pt>
                <c:pt idx="181">
                  <c:v>-1.6904375553131099</c:v>
                </c:pt>
                <c:pt idx="182">
                  <c:v>-1.660361170768738</c:v>
                </c:pt>
                <c:pt idx="183">
                  <c:v>-1.6348898410797119</c:v>
                </c:pt>
                <c:pt idx="184">
                  <c:v>-1.610789895057678</c:v>
                </c:pt>
                <c:pt idx="185">
                  <c:v>-1.590935111045837</c:v>
                </c:pt>
                <c:pt idx="186">
                  <c:v>-1.5720503330230711</c:v>
                </c:pt>
                <c:pt idx="187">
                  <c:v>-1.5545080900192261</c:v>
                </c:pt>
                <c:pt idx="188">
                  <c:v>-1.533232450485229</c:v>
                </c:pt>
                <c:pt idx="189">
                  <c:v>-1.510179877281189</c:v>
                </c:pt>
                <c:pt idx="190">
                  <c:v>-1.4860672950744629</c:v>
                </c:pt>
                <c:pt idx="191">
                  <c:v>-1.457544088363647</c:v>
                </c:pt>
                <c:pt idx="192">
                  <c:v>-1.4241234064102171</c:v>
                </c:pt>
                <c:pt idx="193">
                  <c:v>-1.3801900148391719</c:v>
                </c:pt>
                <c:pt idx="194">
                  <c:v>-1.326033473014832</c:v>
                </c:pt>
                <c:pt idx="195">
                  <c:v>-1.255390048027039</c:v>
                </c:pt>
                <c:pt idx="196">
                  <c:v>-1.6500986814498899</c:v>
                </c:pt>
                <c:pt idx="197">
                  <c:v>-1.573943332</c:v>
                </c:pt>
                <c:pt idx="198">
                  <c:v>-1.507684588432312</c:v>
                </c:pt>
                <c:pt idx="199">
                  <c:v>-1.4586309194564819</c:v>
                </c:pt>
                <c:pt idx="200">
                  <c:v>-1.4237426519393921</c:v>
                </c:pt>
                <c:pt idx="201">
                  <c:v>-1.3937655687332151</c:v>
                </c:pt>
                <c:pt idx="202">
                  <c:v>-1.3675597906112671</c:v>
                </c:pt>
                <c:pt idx="203">
                  <c:v>-1.344234943389893</c:v>
                </c:pt>
                <c:pt idx="204">
                  <c:v>-1.3242589235305791</c:v>
                </c:pt>
                <c:pt idx="205">
                  <c:v>-1.305211186408997</c:v>
                </c:pt>
                <c:pt idx="206">
                  <c:v>-1.287737965583801</c:v>
                </c:pt>
                <c:pt idx="207">
                  <c:v>-1.266909122467041</c:v>
                </c:pt>
                <c:pt idx="208">
                  <c:v>-1.244091749191284</c:v>
                </c:pt>
                <c:pt idx="209">
                  <c:v>-1.219404458999634</c:v>
                </c:pt>
                <c:pt idx="210">
                  <c:v>-1.1908416748046879</c:v>
                </c:pt>
                <c:pt idx="211">
                  <c:v>-1.1575924158096309</c:v>
                </c:pt>
                <c:pt idx="212">
                  <c:v>-1.1137263774871831</c:v>
                </c:pt>
                <c:pt idx="213">
                  <c:v>-1.058458566665649</c:v>
                </c:pt>
                <c:pt idx="214">
                  <c:v>-0.98764306306838989</c:v>
                </c:pt>
                <c:pt idx="215">
                  <c:v>-1.382177472114563</c:v>
                </c:pt>
                <c:pt idx="216">
                  <c:v>-1.304395</c:v>
                </c:pt>
                <c:pt idx="217">
                  <c:v>-1.2396247386932371</c:v>
                </c:pt>
                <c:pt idx="218">
                  <c:v>-1.191084504127502</c:v>
                </c:pt>
                <c:pt idx="219">
                  <c:v>-1.1557978391647341</c:v>
                </c:pt>
                <c:pt idx="220">
                  <c:v>-1.1263302564620969</c:v>
                </c:pt>
                <c:pt idx="221">
                  <c:v>-1.0996130704879761</c:v>
                </c:pt>
                <c:pt idx="222">
                  <c:v>-1.0760965347290039</c:v>
                </c:pt>
                <c:pt idx="223">
                  <c:v>-1.0562019348144529</c:v>
                </c:pt>
                <c:pt idx="224">
                  <c:v>-1.03734815120697</c:v>
                </c:pt>
                <c:pt idx="225">
                  <c:v>-1.0193473100662229</c:v>
                </c:pt>
                <c:pt idx="226">
                  <c:v>-0.99795633554458618</c:v>
                </c:pt>
                <c:pt idx="227">
                  <c:v>-0.97605091333389282</c:v>
                </c:pt>
                <c:pt idx="228">
                  <c:v>-0.95112395286560059</c:v>
                </c:pt>
                <c:pt idx="229">
                  <c:v>-0.92167741060256958</c:v>
                </c:pt>
                <c:pt idx="230">
                  <c:v>-0.89054417610168457</c:v>
                </c:pt>
                <c:pt idx="231">
                  <c:v>-0.84522527456283569</c:v>
                </c:pt>
                <c:pt idx="232">
                  <c:v>-0.78988021612167358</c:v>
                </c:pt>
                <c:pt idx="233">
                  <c:v>-0.71906697750091553</c:v>
                </c:pt>
                <c:pt idx="234">
                  <c:v>-1.1129986047744751</c:v>
                </c:pt>
                <c:pt idx="235">
                  <c:v>-1.0485519999999999</c:v>
                </c:pt>
                <c:pt idx="236">
                  <c:v>-0.97100549936294556</c:v>
                </c:pt>
                <c:pt idx="237">
                  <c:v>-0.92169374227523804</c:v>
                </c:pt>
                <c:pt idx="238">
                  <c:v>-0.88641798496246338</c:v>
                </c:pt>
                <c:pt idx="239">
                  <c:v>-0.85732018947601318</c:v>
                </c:pt>
                <c:pt idx="240">
                  <c:v>-0.83052313327789307</c:v>
                </c:pt>
                <c:pt idx="241">
                  <c:v>-0.80648690462112427</c:v>
                </c:pt>
                <c:pt idx="242">
                  <c:v>-0.78746902942657471</c:v>
                </c:pt>
                <c:pt idx="243">
                  <c:v>-0.76757800579071045</c:v>
                </c:pt>
                <c:pt idx="244">
                  <c:v>-0.74991172552108765</c:v>
                </c:pt>
                <c:pt idx="245">
                  <c:v>-0.7279590368270874</c:v>
                </c:pt>
                <c:pt idx="246">
                  <c:v>-0.70623201131820679</c:v>
                </c:pt>
                <c:pt idx="247">
                  <c:v>-0.68141061067581177</c:v>
                </c:pt>
                <c:pt idx="248">
                  <c:v>-0.65279513597488403</c:v>
                </c:pt>
                <c:pt idx="249">
                  <c:v>-0.61997151374816895</c:v>
                </c:pt>
                <c:pt idx="250">
                  <c:v>-0.57563149929046631</c:v>
                </c:pt>
                <c:pt idx="251">
                  <c:v>-0.51994609832763672</c:v>
                </c:pt>
                <c:pt idx="252">
                  <c:v>-0.4477134644985199</c:v>
                </c:pt>
                <c:pt idx="253">
                  <c:v>-0.34298944473266602</c:v>
                </c:pt>
                <c:pt idx="254">
                  <c:v>-0.84243744611740112</c:v>
                </c:pt>
                <c:pt idx="255">
                  <c:v>-0.77384299999999995</c:v>
                </c:pt>
                <c:pt idx="256">
                  <c:v>-0.70057803392410278</c:v>
                </c:pt>
                <c:pt idx="257">
                  <c:v>-0.65113705396652222</c:v>
                </c:pt>
                <c:pt idx="258">
                  <c:v>-0.61572152376174927</c:v>
                </c:pt>
                <c:pt idx="259">
                  <c:v>-0.58603972196578979</c:v>
                </c:pt>
                <c:pt idx="260">
                  <c:v>-0.55930119752883911</c:v>
                </c:pt>
                <c:pt idx="261">
                  <c:v>-0.53540635108947754</c:v>
                </c:pt>
                <c:pt idx="262">
                  <c:v>-0.51618039608001709</c:v>
                </c:pt>
                <c:pt idx="263">
                  <c:v>-0.49708986282348627</c:v>
                </c:pt>
                <c:pt idx="264">
                  <c:v>-0.47882413864135742</c:v>
                </c:pt>
                <c:pt idx="265">
                  <c:v>-0.45638871192932129</c:v>
                </c:pt>
                <c:pt idx="266">
                  <c:v>-0.43537077307701111</c:v>
                </c:pt>
                <c:pt idx="267">
                  <c:v>-0.41046240925788879</c:v>
                </c:pt>
                <c:pt idx="268">
                  <c:v>-0.38172173500061041</c:v>
                </c:pt>
                <c:pt idx="269">
                  <c:v>-0.34934338927268982</c:v>
                </c:pt>
                <c:pt idx="270">
                  <c:v>-0.30563372373580933</c:v>
                </c:pt>
                <c:pt idx="271">
                  <c:v>-0.24809850752353671</c:v>
                </c:pt>
                <c:pt idx="272">
                  <c:v>-0.17590788006782529</c:v>
                </c:pt>
                <c:pt idx="273">
                  <c:v>-7.2315379977226257E-2</c:v>
                </c:pt>
                <c:pt idx="274">
                  <c:v>-0.5704607367515564</c:v>
                </c:pt>
                <c:pt idx="275">
                  <c:v>-0.49335319999999999</c:v>
                </c:pt>
                <c:pt idx="276">
                  <c:v>-0.42831161618232733</c:v>
                </c:pt>
                <c:pt idx="277">
                  <c:v>-0.37970378994941711</c:v>
                </c:pt>
                <c:pt idx="278">
                  <c:v>-0.34334784746170038</c:v>
                </c:pt>
                <c:pt idx="279">
                  <c:v>-0.31402811408042908</c:v>
                </c:pt>
                <c:pt idx="280">
                  <c:v>-0.28733709454536438</c:v>
                </c:pt>
                <c:pt idx="281">
                  <c:v>-0.26291587948799128</c:v>
                </c:pt>
                <c:pt idx="282">
                  <c:v>-0.2436596006155014</c:v>
                </c:pt>
                <c:pt idx="283">
                  <c:v>-0.22483107447624209</c:v>
                </c:pt>
                <c:pt idx="284">
                  <c:v>-0.2057476341724396</c:v>
                </c:pt>
                <c:pt idx="285">
                  <c:v>-0.18368259072303769</c:v>
                </c:pt>
                <c:pt idx="286">
                  <c:v>-0.16181989014148709</c:v>
                </c:pt>
                <c:pt idx="287">
                  <c:v>-0.13752470910549161</c:v>
                </c:pt>
                <c:pt idx="288">
                  <c:v>-0.1092679724097252</c:v>
                </c:pt>
                <c:pt idx="289">
                  <c:v>-7.6146259903907776E-2</c:v>
                </c:pt>
                <c:pt idx="290">
                  <c:v>-3.1530488282442093E-2</c:v>
                </c:pt>
                <c:pt idx="291">
                  <c:v>2.460905909538269E-2</c:v>
                </c:pt>
                <c:pt idx="292">
                  <c:v>9.7154624760150909E-2</c:v>
                </c:pt>
                <c:pt idx="293">
                  <c:v>0.20118036866188049</c:v>
                </c:pt>
                <c:pt idx="294">
                  <c:v>-0.2971135675907135</c:v>
                </c:pt>
                <c:pt idx="295">
                  <c:v>-0.22353234999999999</c:v>
                </c:pt>
                <c:pt idx="296">
                  <c:v>-0.15491022169589999</c:v>
                </c:pt>
                <c:pt idx="297">
                  <c:v>-0.1062526106834412</c:v>
                </c:pt>
                <c:pt idx="298">
                  <c:v>-6.9619916379451752E-2</c:v>
                </c:pt>
                <c:pt idx="299">
                  <c:v>-4.0402688086032867E-2</c:v>
                </c:pt>
                <c:pt idx="300">
                  <c:v>-1.356886513531208E-2</c:v>
                </c:pt>
                <c:pt idx="301">
                  <c:v>1.081883255392313E-2</c:v>
                </c:pt>
                <c:pt idx="302">
                  <c:v>3.0106766149401661E-2</c:v>
                </c:pt>
                <c:pt idx="303">
                  <c:v>4.8610281199216843E-2</c:v>
                </c:pt>
                <c:pt idx="304">
                  <c:v>6.8216197192668915E-2</c:v>
                </c:pt>
                <c:pt idx="305">
                  <c:v>8.9906267821788788E-2</c:v>
                </c:pt>
                <c:pt idx="306">
                  <c:v>0.1120170280337334</c:v>
                </c:pt>
                <c:pt idx="307">
                  <c:v>0.13649407029151919</c:v>
                </c:pt>
                <c:pt idx="308">
                  <c:v>0.16529969871044159</c:v>
                </c:pt>
                <c:pt idx="309">
                  <c:v>0.1983417272567749</c:v>
                </c:pt>
                <c:pt idx="310">
                  <c:v>0.24331048130989069</c:v>
                </c:pt>
                <c:pt idx="311">
                  <c:v>0.29873174428939819</c:v>
                </c:pt>
                <c:pt idx="312">
                  <c:v>0.37195652723312378</c:v>
                </c:pt>
                <c:pt idx="313">
                  <c:v>0.4756375253200531</c:v>
                </c:pt>
                <c:pt idx="314">
                  <c:v>-2.2417295724153519E-2</c:v>
                </c:pt>
                <c:pt idx="315">
                  <c:v>5.4252399999999999E-2</c:v>
                </c:pt>
                <c:pt idx="316">
                  <c:v>0.1200079172849655</c:v>
                </c:pt>
                <c:pt idx="317">
                  <c:v>0.1689603924751282</c:v>
                </c:pt>
                <c:pt idx="318">
                  <c:v>0.2058954834938049</c:v>
                </c:pt>
                <c:pt idx="319">
                  <c:v>0.23458237946033481</c:v>
                </c:pt>
                <c:pt idx="320">
                  <c:v>0.26160082221031189</c:v>
                </c:pt>
                <c:pt idx="321">
                  <c:v>0.28572112321853638</c:v>
                </c:pt>
                <c:pt idx="322">
                  <c:v>0.30539277195930481</c:v>
                </c:pt>
                <c:pt idx="323">
                  <c:v>0.32435518503189092</c:v>
                </c:pt>
                <c:pt idx="324">
                  <c:v>0.34357321262359619</c:v>
                </c:pt>
                <c:pt idx="325">
                  <c:v>0.36620315909385681</c:v>
                </c:pt>
                <c:pt idx="326">
                  <c:v>0.38783824443817139</c:v>
                </c:pt>
                <c:pt idx="327">
                  <c:v>0.4124925434589386</c:v>
                </c:pt>
                <c:pt idx="328">
                  <c:v>0.44104176759719849</c:v>
                </c:pt>
                <c:pt idx="329">
                  <c:v>0.47433558106422419</c:v>
                </c:pt>
                <c:pt idx="330">
                  <c:v>0.51825088262557983</c:v>
                </c:pt>
                <c:pt idx="331">
                  <c:v>0.5753331184387207</c:v>
                </c:pt>
                <c:pt idx="332">
                  <c:v>0.64813488721847534</c:v>
                </c:pt>
                <c:pt idx="333">
                  <c:v>0.75046455860137939</c:v>
                </c:pt>
                <c:pt idx="334">
                  <c:v>0.25384005904197687</c:v>
                </c:pt>
                <c:pt idx="335">
                  <c:v>0.3234843</c:v>
                </c:pt>
                <c:pt idx="336">
                  <c:v>0.39605885744094849</c:v>
                </c:pt>
                <c:pt idx="337">
                  <c:v>0.44555312395095831</c:v>
                </c:pt>
                <c:pt idx="338">
                  <c:v>0.48236352205276489</c:v>
                </c:pt>
                <c:pt idx="339">
                  <c:v>0.5113871693611145</c:v>
                </c:pt>
                <c:pt idx="340">
                  <c:v>0.53813213109970093</c:v>
                </c:pt>
                <c:pt idx="341">
                  <c:v>0.56182408332824707</c:v>
                </c:pt>
                <c:pt idx="342">
                  <c:v>0.58242261409759521</c:v>
                </c:pt>
                <c:pt idx="343">
                  <c:v>0.60164952278137207</c:v>
                </c:pt>
                <c:pt idx="344">
                  <c:v>0.62098568677902222</c:v>
                </c:pt>
                <c:pt idx="345">
                  <c:v>0.6420777440071106</c:v>
                </c:pt>
                <c:pt idx="346">
                  <c:v>0.66542494297027588</c:v>
                </c:pt>
                <c:pt idx="347">
                  <c:v>0.6897011399269104</c:v>
                </c:pt>
                <c:pt idx="348">
                  <c:v>0.71804165840148926</c:v>
                </c:pt>
                <c:pt idx="349">
                  <c:v>0.75191688537597656</c:v>
                </c:pt>
                <c:pt idx="350">
                  <c:v>0.79587620496749878</c:v>
                </c:pt>
                <c:pt idx="351">
                  <c:v>0.85287636518478394</c:v>
                </c:pt>
                <c:pt idx="352">
                  <c:v>0.92485696077346802</c:v>
                </c:pt>
                <c:pt idx="353">
                  <c:v>1.027983665466309</c:v>
                </c:pt>
                <c:pt idx="354">
                  <c:v>0.53158485889434814</c:v>
                </c:pt>
                <c:pt idx="355">
                  <c:v>0.60343429999999998</c:v>
                </c:pt>
                <c:pt idx="356">
                  <c:v>0.67397969961166382</c:v>
                </c:pt>
                <c:pt idx="357">
                  <c:v>0.72350072860717773</c:v>
                </c:pt>
                <c:pt idx="358">
                  <c:v>0.76002109050750732</c:v>
                </c:pt>
                <c:pt idx="359">
                  <c:v>0.78989952802658081</c:v>
                </c:pt>
                <c:pt idx="360">
                  <c:v>0.81628775596618652</c:v>
                </c:pt>
                <c:pt idx="361">
                  <c:v>0.84037470817565918</c:v>
                </c:pt>
                <c:pt idx="362">
                  <c:v>0.8613097071647644</c:v>
                </c:pt>
                <c:pt idx="363">
                  <c:v>0.88020145893096924</c:v>
                </c:pt>
                <c:pt idx="364">
                  <c:v>0.89956933259963989</c:v>
                </c:pt>
                <c:pt idx="365">
                  <c:v>0.92016136646270752</c:v>
                </c:pt>
                <c:pt idx="366">
                  <c:v>0.94408214092254639</c:v>
                </c:pt>
                <c:pt idx="367">
                  <c:v>0.96863299608230591</c:v>
                </c:pt>
                <c:pt idx="368">
                  <c:v>0.99719399213790894</c:v>
                </c:pt>
                <c:pt idx="369">
                  <c:v>1.030470609664917</c:v>
                </c:pt>
                <c:pt idx="370">
                  <c:v>1.0752688646316531</c:v>
                </c:pt>
                <c:pt idx="371">
                  <c:v>1.131858825683594</c:v>
                </c:pt>
                <c:pt idx="372">
                  <c:v>1.2050038576126101</c:v>
                </c:pt>
                <c:pt idx="373">
                  <c:v>1.307964444160461</c:v>
                </c:pt>
                <c:pt idx="374">
                  <c:v>0.81083506345748901</c:v>
                </c:pt>
                <c:pt idx="375">
                  <c:v>0.8838433</c:v>
                </c:pt>
                <c:pt idx="376">
                  <c:v>0.95338237285614014</c:v>
                </c:pt>
                <c:pt idx="377">
                  <c:v>1.00322961807251</c:v>
                </c:pt>
                <c:pt idx="378">
                  <c:v>1.0392147302627559</c:v>
                </c:pt>
                <c:pt idx="379">
                  <c:v>1.069502711296082</c:v>
                </c:pt>
                <c:pt idx="380">
                  <c:v>1.09628689289093</c:v>
                </c:pt>
                <c:pt idx="381">
                  <c:v>1.1197689771652219</c:v>
                </c:pt>
                <c:pt idx="382">
                  <c:v>1.141093373298645</c:v>
                </c:pt>
                <c:pt idx="383">
                  <c:v>1.1604212522506709</c:v>
                </c:pt>
                <c:pt idx="384">
                  <c:v>1.179225087165833</c:v>
                </c:pt>
                <c:pt idx="385">
                  <c:v>1.200385570526123</c:v>
                </c:pt>
                <c:pt idx="386">
                  <c:v>1.2245934009552</c:v>
                </c:pt>
                <c:pt idx="387">
                  <c:v>1.248518228530884</c:v>
                </c:pt>
                <c:pt idx="388">
                  <c:v>1.2778487205505371</c:v>
                </c:pt>
                <c:pt idx="389">
                  <c:v>1.3103470802307129</c:v>
                </c:pt>
                <c:pt idx="390">
                  <c:v>1.3555997610092161</c:v>
                </c:pt>
                <c:pt idx="391">
                  <c:v>1.413113117218018</c:v>
                </c:pt>
                <c:pt idx="392">
                  <c:v>1.4860361814498899</c:v>
                </c:pt>
                <c:pt idx="393">
                  <c:v>1.589327216148376</c:v>
                </c:pt>
                <c:pt idx="394">
                  <c:v>1.091633677482605</c:v>
                </c:pt>
                <c:pt idx="395">
                  <c:v>1.163834</c:v>
                </c:pt>
                <c:pt idx="396">
                  <c:v>1.23418128490448</c:v>
                </c:pt>
                <c:pt idx="397">
                  <c:v>1.284312844276428</c:v>
                </c:pt>
                <c:pt idx="398">
                  <c:v>1.3200815916061399</c:v>
                </c:pt>
                <c:pt idx="399">
                  <c:v>1.3503439426422119</c:v>
                </c:pt>
                <c:pt idx="400">
                  <c:v>1.377161383628845</c:v>
                </c:pt>
                <c:pt idx="401">
                  <c:v>1.400907158851624</c:v>
                </c:pt>
                <c:pt idx="402">
                  <c:v>1.4227820634841919</c:v>
                </c:pt>
                <c:pt idx="403">
                  <c:v>1.4418472051620479</c:v>
                </c:pt>
                <c:pt idx="404">
                  <c:v>1.4609775543212891</c:v>
                </c:pt>
                <c:pt idx="405">
                  <c:v>1.4823509454727171</c:v>
                </c:pt>
                <c:pt idx="406">
                  <c:v>1.5062528848648069</c:v>
                </c:pt>
                <c:pt idx="407">
                  <c:v>1.5303046703338621</c:v>
                </c:pt>
                <c:pt idx="408">
                  <c:v>1.559461236000061</c:v>
                </c:pt>
                <c:pt idx="409">
                  <c:v>1.592322945594788</c:v>
                </c:pt>
                <c:pt idx="410">
                  <c:v>1.6377309560775759</c:v>
                </c:pt>
                <c:pt idx="411">
                  <c:v>1.6956619024276729</c:v>
                </c:pt>
                <c:pt idx="412">
                  <c:v>1.7688636779785161</c:v>
                </c:pt>
                <c:pt idx="413">
                  <c:v>1.871794700622559</c:v>
                </c:pt>
                <c:pt idx="414">
                  <c:v>1.3740524053573611</c:v>
                </c:pt>
                <c:pt idx="415">
                  <c:v>1.4434313000000001</c:v>
                </c:pt>
                <c:pt idx="416">
                  <c:v>1.51599645614624</c:v>
                </c:pt>
                <c:pt idx="417">
                  <c:v>1.5664651393890381</c:v>
                </c:pt>
                <c:pt idx="418">
                  <c:v>1.602924585342407</c:v>
                </c:pt>
                <c:pt idx="419">
                  <c:v>1.6329159736633301</c:v>
                </c:pt>
                <c:pt idx="420">
                  <c:v>1.6592850685119629</c:v>
                </c:pt>
                <c:pt idx="421">
                  <c:v>1.6834138631820681</c:v>
                </c:pt>
                <c:pt idx="422">
                  <c:v>1.705915212631226</c:v>
                </c:pt>
                <c:pt idx="423">
                  <c:v>1.7248637676239009</c:v>
                </c:pt>
                <c:pt idx="424">
                  <c:v>1.744245052337646</c:v>
                </c:pt>
                <c:pt idx="425">
                  <c:v>1.765825033187866</c:v>
                </c:pt>
                <c:pt idx="426">
                  <c:v>1.7892781496047969</c:v>
                </c:pt>
                <c:pt idx="427">
                  <c:v>1.813484191894531</c:v>
                </c:pt>
                <c:pt idx="428">
                  <c:v>1.8436844348907471</c:v>
                </c:pt>
                <c:pt idx="429">
                  <c:v>1.8762581348419189</c:v>
                </c:pt>
                <c:pt idx="430">
                  <c:v>1.9217683076858521</c:v>
                </c:pt>
                <c:pt idx="431">
                  <c:v>1.9790382385253911</c:v>
                </c:pt>
                <c:pt idx="432">
                  <c:v>2.0526902675628662</c:v>
                </c:pt>
                <c:pt idx="433">
                  <c:v>2.1561989784240718</c:v>
                </c:pt>
                <c:pt idx="434">
                  <c:v>1.6579253673553469</c:v>
                </c:pt>
                <c:pt idx="435">
                  <c:v>1.728343</c:v>
                </c:pt>
                <c:pt idx="436">
                  <c:v>1.800561666488647</c:v>
                </c:pt>
                <c:pt idx="437">
                  <c:v>1.850304484367371</c:v>
                </c:pt>
                <c:pt idx="438">
                  <c:v>1.887513399124146</c:v>
                </c:pt>
                <c:pt idx="439">
                  <c:v>1.917434453964233</c:v>
                </c:pt>
                <c:pt idx="440">
                  <c:v>1.9440126419067381</c:v>
                </c:pt>
                <c:pt idx="441">
                  <c:v>1.967556238174438</c:v>
                </c:pt>
                <c:pt idx="442">
                  <c:v>1.990656971931458</c:v>
                </c:pt>
                <c:pt idx="443">
                  <c:v>2.0095350742340088</c:v>
                </c:pt>
                <c:pt idx="444">
                  <c:v>2.0294077396392818</c:v>
                </c:pt>
                <c:pt idx="445">
                  <c:v>2.0507421493530269</c:v>
                </c:pt>
                <c:pt idx="446">
                  <c:v>2.074596643447876</c:v>
                </c:pt>
                <c:pt idx="447">
                  <c:v>2.0981917381286621</c:v>
                </c:pt>
                <c:pt idx="448">
                  <c:v>2.128813743591309</c:v>
                </c:pt>
                <c:pt idx="449">
                  <c:v>2.162272453308105</c:v>
                </c:pt>
                <c:pt idx="450">
                  <c:v>2.2074272632598881</c:v>
                </c:pt>
                <c:pt idx="451">
                  <c:v>2.2651491165161128</c:v>
                </c:pt>
                <c:pt idx="452">
                  <c:v>2.3387966156005859</c:v>
                </c:pt>
                <c:pt idx="453">
                  <c:v>2.4423854351043701</c:v>
                </c:pt>
                <c:pt idx="454">
                  <c:v>1.9433668851852419</c:v>
                </c:pt>
                <c:pt idx="455">
                  <c:v>2.0143343229999999</c:v>
                </c:pt>
                <c:pt idx="456">
                  <c:v>2.0861771106719971</c:v>
                </c:pt>
                <c:pt idx="457">
                  <c:v>2.1358406543731689</c:v>
                </c:pt>
                <c:pt idx="458">
                  <c:v>2.173418283462524</c:v>
                </c:pt>
                <c:pt idx="459">
                  <c:v>2.2035479545593262</c:v>
                </c:pt>
                <c:pt idx="460">
                  <c:v>2.2302696704864502</c:v>
                </c:pt>
                <c:pt idx="461">
                  <c:v>2.253742933273315</c:v>
                </c:pt>
                <c:pt idx="462">
                  <c:v>2.276999950408936</c:v>
                </c:pt>
                <c:pt idx="463">
                  <c:v>2.295821905136108</c:v>
                </c:pt>
                <c:pt idx="464">
                  <c:v>2.3157410621643071</c:v>
                </c:pt>
                <c:pt idx="465">
                  <c:v>2.3374814987182622</c:v>
                </c:pt>
                <c:pt idx="466">
                  <c:v>2.3611140251159668</c:v>
                </c:pt>
                <c:pt idx="467">
                  <c:v>2.3855199813842769</c:v>
                </c:pt>
                <c:pt idx="468">
                  <c:v>2.4156205654144292</c:v>
                </c:pt>
                <c:pt idx="469">
                  <c:v>2.449161291122437</c:v>
                </c:pt>
                <c:pt idx="470">
                  <c:v>2.494678258895874</c:v>
                </c:pt>
                <c:pt idx="471">
                  <c:v>2.5521354675292969</c:v>
                </c:pt>
                <c:pt idx="472">
                  <c:v>2.626206636428833</c:v>
                </c:pt>
                <c:pt idx="473">
                  <c:v>2.730536937713623</c:v>
                </c:pt>
                <c:pt idx="474">
                  <c:v>2.2304704189300542</c:v>
                </c:pt>
                <c:pt idx="475">
                  <c:v>2.3043130999999999</c:v>
                </c:pt>
                <c:pt idx="476">
                  <c:v>2.3733184337615971</c:v>
                </c:pt>
                <c:pt idx="477">
                  <c:v>2.4228825569152832</c:v>
                </c:pt>
                <c:pt idx="478">
                  <c:v>2.4610862731933589</c:v>
                </c:pt>
                <c:pt idx="479">
                  <c:v>2.4911825656890869</c:v>
                </c:pt>
                <c:pt idx="480">
                  <c:v>2.517407894134521</c:v>
                </c:pt>
                <c:pt idx="481">
                  <c:v>2.5416057109832759</c:v>
                </c:pt>
                <c:pt idx="482">
                  <c:v>2.564907312393188</c:v>
                </c:pt>
                <c:pt idx="483">
                  <c:v>2.5837841033935551</c:v>
                </c:pt>
                <c:pt idx="484">
                  <c:v>2.6039752960205078</c:v>
                </c:pt>
                <c:pt idx="485">
                  <c:v>2.625569343566895</c:v>
                </c:pt>
                <c:pt idx="486">
                  <c:v>2.6495387554168701</c:v>
                </c:pt>
                <c:pt idx="487">
                  <c:v>2.6732182502746582</c:v>
                </c:pt>
                <c:pt idx="488">
                  <c:v>2.7038745880126949</c:v>
                </c:pt>
                <c:pt idx="489">
                  <c:v>2.7374734878540039</c:v>
                </c:pt>
                <c:pt idx="490">
                  <c:v>2.783532857894897</c:v>
                </c:pt>
                <c:pt idx="491">
                  <c:v>2.840466976165771</c:v>
                </c:pt>
                <c:pt idx="492">
                  <c:v>2.9156453609466548</c:v>
                </c:pt>
                <c:pt idx="493">
                  <c:v>3.0207078456878662</c:v>
                </c:pt>
                <c:pt idx="494">
                  <c:v>2.5191376209259029</c:v>
                </c:pt>
                <c:pt idx="495">
                  <c:v>2.5834299999999999</c:v>
                </c:pt>
                <c:pt idx="496">
                  <c:v>2.6614532470703121</c:v>
                </c:pt>
                <c:pt idx="497">
                  <c:v>2.711359024047852</c:v>
                </c:pt>
                <c:pt idx="498">
                  <c:v>2.7505016326904301</c:v>
                </c:pt>
                <c:pt idx="499">
                  <c:v>2.780600786209106</c:v>
                </c:pt>
                <c:pt idx="500">
                  <c:v>2.8063995838165279</c:v>
                </c:pt>
                <c:pt idx="501">
                  <c:v>2.8305685520172119</c:v>
                </c:pt>
                <c:pt idx="502">
                  <c:v>2.854465007781982</c:v>
                </c:pt>
                <c:pt idx="503">
                  <c:v>2.873639583587646</c:v>
                </c:pt>
                <c:pt idx="504">
                  <c:v>2.8937299251556401</c:v>
                </c:pt>
                <c:pt idx="505">
                  <c:v>2.9143917560577388</c:v>
                </c:pt>
                <c:pt idx="506">
                  <c:v>2.939363956451416</c:v>
                </c:pt>
                <c:pt idx="507">
                  <c:v>2.963280200958252</c:v>
                </c:pt>
                <c:pt idx="508">
                  <c:v>2.9939167499542241</c:v>
                </c:pt>
                <c:pt idx="509">
                  <c:v>3.0281729698181148</c:v>
                </c:pt>
                <c:pt idx="510">
                  <c:v>3.073637723922729</c:v>
                </c:pt>
                <c:pt idx="511">
                  <c:v>3.1306953430175781</c:v>
                </c:pt>
                <c:pt idx="512">
                  <c:v>3.206662654876709</c:v>
                </c:pt>
                <c:pt idx="513">
                  <c:v>3.3126893043518071</c:v>
                </c:pt>
                <c:pt idx="514">
                  <c:v>2.809454202651978</c:v>
                </c:pt>
                <c:pt idx="515">
                  <c:v>2.8834133</c:v>
                </c:pt>
                <c:pt idx="516">
                  <c:v>2.9514520168304439</c:v>
                </c:pt>
                <c:pt idx="517">
                  <c:v>3.0021598339080811</c:v>
                </c:pt>
                <c:pt idx="518">
                  <c:v>3.040863037109375</c:v>
                </c:pt>
                <c:pt idx="519">
                  <c:v>3.07131028175354</c:v>
                </c:pt>
                <c:pt idx="520">
                  <c:v>3.097107887268066</c:v>
                </c:pt>
                <c:pt idx="521">
                  <c:v>3.1219935417175289</c:v>
                </c:pt>
                <c:pt idx="522">
                  <c:v>3.145657062530518</c:v>
                </c:pt>
                <c:pt idx="523">
                  <c:v>3.16399073600769</c:v>
                </c:pt>
                <c:pt idx="524">
                  <c:v>3.1847143173217769</c:v>
                </c:pt>
                <c:pt idx="525">
                  <c:v>3.2058472633361821</c:v>
                </c:pt>
                <c:pt idx="526">
                  <c:v>3.231017112731934</c:v>
                </c:pt>
                <c:pt idx="527">
                  <c:v>3.2550380229949951</c:v>
                </c:pt>
                <c:pt idx="528">
                  <c:v>3.2855880260467529</c:v>
                </c:pt>
                <c:pt idx="529">
                  <c:v>3.320400476455688</c:v>
                </c:pt>
                <c:pt idx="530">
                  <c:v>3.3655498027801509</c:v>
                </c:pt>
                <c:pt idx="531">
                  <c:v>3.422026634216309</c:v>
                </c:pt>
                <c:pt idx="532">
                  <c:v>3.4994461536407471</c:v>
                </c:pt>
                <c:pt idx="533">
                  <c:v>3.6052768230438228</c:v>
                </c:pt>
                <c:pt idx="534">
                  <c:v>3.1013693809509282</c:v>
                </c:pt>
                <c:pt idx="535">
                  <c:v>3.18343</c:v>
                </c:pt>
                <c:pt idx="536">
                  <c:v>3.2434906959533691</c:v>
                </c:pt>
                <c:pt idx="537">
                  <c:v>3.294340848922729</c:v>
                </c:pt>
                <c:pt idx="538">
                  <c:v>3.3329801559448242</c:v>
                </c:pt>
                <c:pt idx="539">
                  <c:v>3.3639218807220459</c:v>
                </c:pt>
                <c:pt idx="540">
                  <c:v>3.389752864837646</c:v>
                </c:pt>
                <c:pt idx="541">
                  <c:v>3.4142568111419682</c:v>
                </c:pt>
                <c:pt idx="542">
                  <c:v>3.4383547306060791</c:v>
                </c:pt>
                <c:pt idx="543">
                  <c:v>3.4565894603729248</c:v>
                </c:pt>
                <c:pt idx="544">
                  <c:v>3.477676153182983</c:v>
                </c:pt>
                <c:pt idx="545">
                  <c:v>3.4984197616577148</c:v>
                </c:pt>
                <c:pt idx="546">
                  <c:v>3.523990154266357</c:v>
                </c:pt>
                <c:pt idx="547">
                  <c:v>3.548627376556396</c:v>
                </c:pt>
                <c:pt idx="548">
                  <c:v>3.5788505077362061</c:v>
                </c:pt>
                <c:pt idx="549">
                  <c:v>3.6137535572052002</c:v>
                </c:pt>
                <c:pt idx="550">
                  <c:v>3.6596858501434331</c:v>
                </c:pt>
                <c:pt idx="551">
                  <c:v>3.716021060943604</c:v>
                </c:pt>
                <c:pt idx="552">
                  <c:v>3.7932765483856201</c:v>
                </c:pt>
                <c:pt idx="553">
                  <c:v>3.8995659351348881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D7-42E9-AFBA-E1012794FEF6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2.737183868502403E-2"/>
                  <c:y val="0.3017028754472527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PMV = 0.5466∙T</a:t>
                    </a:r>
                    <a:r>
                      <a:rPr lang="en-US" sz="2000" baseline="-2500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air</a:t>
                    </a:r>
                    <a:r>
                      <a:rPr lang="en-U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- 13.4</a:t>
                    </a:r>
                    <a:endParaRPr lang="en-US" sz="200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'Period 3'!$D$3:$D$4</c:f>
              <c:numCache>
                <c:formatCode>General</c:formatCode>
                <c:ptCount val="2"/>
                <c:pt idx="0">
                  <c:v>16</c:v>
                </c:pt>
                <c:pt idx="1">
                  <c:v>30</c:v>
                </c:pt>
              </c:numCache>
            </c:numRef>
          </c:xVal>
          <c:yVal>
            <c:numRef>
              <c:f>'Period 3'!$E$3:$E$4</c:f>
              <c:numCache>
                <c:formatCode>General</c:formatCode>
                <c:ptCount val="2"/>
                <c:pt idx="0">
                  <c:v>-4.6893399999999996</c:v>
                </c:pt>
                <c:pt idx="1">
                  <c:v>2.9630000000000001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BD7-42E9-AFBA-E1012794FEF6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4640293388621826"/>
                  <c:y val="9.79902887208716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PMV = 0.5466∙T</a:t>
                    </a:r>
                    <a:r>
                      <a:rPr lang="en-US" sz="2000" baseline="-2500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air</a:t>
                    </a:r>
                    <a:r>
                      <a:rPr lang="en-US" sz="20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- 12.5</a:t>
                    </a:r>
                    <a:endParaRPr lang="en-US" sz="200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'Period 3'!$D$6:$D$7</c:f>
              <c:numCache>
                <c:formatCode>General</c:formatCode>
                <c:ptCount val="2"/>
                <c:pt idx="0">
                  <c:v>16</c:v>
                </c:pt>
                <c:pt idx="1">
                  <c:v>30</c:v>
                </c:pt>
              </c:numCache>
            </c:numRef>
          </c:xVal>
          <c:yVal>
            <c:numRef>
              <c:f>'Period 3'!$E$6:$E$7</c:f>
              <c:numCache>
                <c:formatCode>General</c:formatCode>
                <c:ptCount val="2"/>
                <c:pt idx="0">
                  <c:v>-3.7534299999999998</c:v>
                </c:pt>
                <c:pt idx="1">
                  <c:v>3.8995659351348881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BD7-42E9-AFBA-E1012794F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699272"/>
        <c:axId val="441700584"/>
      </c:scatterChart>
      <c:valAx>
        <c:axId val="441699272"/>
        <c:scaling>
          <c:orientation val="minMax"/>
          <c:max val="30"/>
          <c:min val="16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700584"/>
        <c:crossesAt val="-5"/>
        <c:crossBetween val="midCat"/>
      </c:valAx>
      <c:valAx>
        <c:axId val="441700584"/>
        <c:scaling>
          <c:orientation val="minMax"/>
          <c:min val="-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699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9359512010991E-2"/>
          <c:y val="4.2348174923943889E-2"/>
          <c:w val="0.87948837802744728"/>
          <c:h val="0.7987479230773394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25400" cmpd="sng">
                <a:solidFill>
                  <a:schemeClr val="accent1"/>
                </a:solidFill>
              </a:ln>
              <a:effectLst/>
            </c:spPr>
          </c:marker>
          <c:xVal>
            <c:numRef>
              <c:f>Sheet1!$E$28:$E$33</c:f>
              <c:numCache>
                <c:formatCode>General</c:formatCode>
                <c:ptCount val="6"/>
                <c:pt idx="0">
                  <c:v>0.11</c:v>
                </c:pt>
                <c:pt idx="1">
                  <c:v>0.17</c:v>
                </c:pt>
                <c:pt idx="2">
                  <c:v>3.3000000000000002E-2</c:v>
                </c:pt>
                <c:pt idx="3">
                  <c:v>0.25</c:v>
                </c:pt>
                <c:pt idx="4">
                  <c:v>3.3639999999999998E-3</c:v>
                </c:pt>
                <c:pt idx="5">
                  <c:v>3.1359999999999999E-2</c:v>
                </c:pt>
              </c:numCache>
            </c:numRef>
          </c:xVal>
          <c:yVal>
            <c:numRef>
              <c:f>Sheet1!$F$28:$F$33</c:f>
              <c:numCache>
                <c:formatCode>General</c:formatCode>
                <c:ptCount val="6"/>
                <c:pt idx="0">
                  <c:v>1576.5</c:v>
                </c:pt>
                <c:pt idx="1">
                  <c:v>764.3</c:v>
                </c:pt>
                <c:pt idx="2">
                  <c:v>4320.7700000000004</c:v>
                </c:pt>
                <c:pt idx="3">
                  <c:v>805.2</c:v>
                </c:pt>
                <c:pt idx="4">
                  <c:v>1288.23</c:v>
                </c:pt>
                <c:pt idx="5">
                  <c:v>2143.37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4C-439E-8A76-19C6E573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003840"/>
        <c:axId val="539877296"/>
      </c:scatterChart>
      <c:valAx>
        <c:axId val="548003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baseline="0" dirty="0">
                    <a:solidFill>
                      <a:srgbClr val="15295A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Levelized Cost of Saved Energy (€/kWh)</a:t>
                </a:r>
                <a:endParaRPr lang="en-US" sz="1050" b="1" dirty="0">
                  <a:solidFill>
                    <a:srgbClr val="1529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9070616332206289"/>
              <c:y val="0.90283921383042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5295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877296"/>
        <c:crosses val="autoZero"/>
        <c:crossBetween val="midCat"/>
      </c:valAx>
      <c:valAx>
        <c:axId val="539877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solidFill>
                      <a:srgbClr val="15295A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Savings (kWh/yr)</a:t>
                </a:r>
                <a:endParaRPr lang="en-US" sz="1000" b="1" dirty="0">
                  <a:solidFill>
                    <a:srgbClr val="1529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6.47237275894523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5295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8003840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01331915422057E-2"/>
          <c:y val="3.1767277656644076E-2"/>
          <c:w val="0.79425186232034894"/>
          <c:h val="0.8232994018936068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diamond"/>
              <c:size val="8"/>
              <c:spPr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F65-4FE8-92D2-2E160B1EDC80}"/>
              </c:ext>
            </c:extLst>
          </c:dPt>
          <c:xVal>
            <c:numRef>
              <c:f>Sheet1!$E$7:$E$10</c:f>
              <c:numCache>
                <c:formatCode>General</c:formatCode>
                <c:ptCount val="4"/>
                <c:pt idx="0">
                  <c:v>0.79</c:v>
                </c:pt>
                <c:pt idx="1">
                  <c:v>0.71</c:v>
                </c:pt>
                <c:pt idx="2">
                  <c:v>3.3639999999999998E-3</c:v>
                </c:pt>
                <c:pt idx="3">
                  <c:v>3.1359999999999999E-2</c:v>
                </c:pt>
              </c:numCache>
            </c:numRef>
          </c:xVal>
          <c:yVal>
            <c:numRef>
              <c:f>Sheet1!$F$7:$F$10</c:f>
              <c:numCache>
                <c:formatCode>General</c:formatCode>
                <c:ptCount val="4"/>
                <c:pt idx="0">
                  <c:v>320.79000000000002</c:v>
                </c:pt>
                <c:pt idx="1">
                  <c:v>323.68</c:v>
                </c:pt>
                <c:pt idx="2">
                  <c:v>1288.23</c:v>
                </c:pt>
                <c:pt idx="3">
                  <c:v>2143.37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65-4FE8-92D2-2E160B1ED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687264"/>
        <c:axId val="448687920"/>
      </c:scatterChart>
      <c:valAx>
        <c:axId val="448687264"/>
        <c:scaling>
          <c:orientation val="minMax"/>
          <c:max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solidFill>
                      <a:srgbClr val="15295A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Levelized Cost of Saved Energy (€/kWh)</a:t>
                </a:r>
                <a:endParaRPr lang="en-US" dirty="0">
                  <a:solidFill>
                    <a:srgbClr val="1529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5987690058121538"/>
              <c:y val="0.91214235800399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5295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8687920"/>
        <c:crosses val="autoZero"/>
        <c:crossBetween val="midCat"/>
      </c:valAx>
      <c:valAx>
        <c:axId val="448687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5295A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1" i="0" baseline="0" dirty="0">
                    <a:solidFill>
                      <a:srgbClr val="15295A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Savings (kWh/yr)</a:t>
                </a:r>
                <a:endParaRPr lang="en-US" dirty="0">
                  <a:solidFill>
                    <a:srgbClr val="1529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4808777290565118E-3"/>
              <c:y val="6.69490006071535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15295A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5295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8687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8FB43-35A2-4D79-8424-9328BFE4B5B6}" type="doc">
      <dgm:prSet loTypeId="urn:microsoft.com/office/officeart/2005/8/layout/gear1" loCatId="process" qsTypeId="urn:microsoft.com/office/officeart/2005/8/quickstyle/simple1" qsCatId="simple" csTypeId="urn:microsoft.com/office/officeart/2005/8/colors/accent0_2" csCatId="mainScheme" phldr="1"/>
      <dgm:spPr/>
    </dgm:pt>
    <dgm:pt modelId="{45CA5BA7-9762-4661-8BBA-513B85C5F81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93B0A2D-A373-42F1-8CE8-2050F4849129}" type="parTrans" cxnId="{4DF9EECB-9EBF-4CA5-8A2F-99C5725C686F}">
      <dgm:prSet/>
      <dgm:spPr/>
      <dgm:t>
        <a:bodyPr/>
        <a:lstStyle/>
        <a:p>
          <a:endParaRPr lang="en-US"/>
        </a:p>
      </dgm:t>
    </dgm:pt>
    <dgm:pt modelId="{2D983E81-6FB5-4203-AF0B-4071A1FF1FA8}" type="sibTrans" cxnId="{4DF9EECB-9EBF-4CA5-8A2F-99C5725C686F}">
      <dgm:prSet/>
      <dgm:spPr>
        <a:noFill/>
      </dgm:spPr>
      <dgm:t>
        <a:bodyPr/>
        <a:lstStyle/>
        <a:p>
          <a:endParaRPr lang="en-US"/>
        </a:p>
      </dgm:t>
    </dgm:pt>
    <dgm:pt modelId="{50D0E1CF-FFD4-4D55-8E4C-01DD437D0E0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625F4A4-0406-4B48-87D1-5806A4B43CF7}" type="parTrans" cxnId="{A6ECDE85-521D-4F16-90F6-36B2FE3AF0B9}">
      <dgm:prSet/>
      <dgm:spPr/>
      <dgm:t>
        <a:bodyPr/>
        <a:lstStyle/>
        <a:p>
          <a:endParaRPr lang="en-US"/>
        </a:p>
      </dgm:t>
    </dgm:pt>
    <dgm:pt modelId="{5E4B1C50-C608-4B18-8197-0C98608CC467}" type="sibTrans" cxnId="{A6ECDE85-521D-4F16-90F6-36B2FE3AF0B9}">
      <dgm:prSet/>
      <dgm:spPr>
        <a:noFill/>
      </dgm:spPr>
      <dgm:t>
        <a:bodyPr/>
        <a:lstStyle/>
        <a:p>
          <a:endParaRPr lang="en-US"/>
        </a:p>
      </dgm:t>
    </dgm:pt>
    <dgm:pt modelId="{B26543B5-6BEE-4583-BAEA-381CF9FFB8E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382BFAE-2CB9-481B-BA37-15610E5956B9}" type="parTrans" cxnId="{0B98D8C0-946B-456D-8395-46E2D4B6869B}">
      <dgm:prSet/>
      <dgm:spPr/>
      <dgm:t>
        <a:bodyPr/>
        <a:lstStyle/>
        <a:p>
          <a:endParaRPr lang="en-US"/>
        </a:p>
      </dgm:t>
    </dgm:pt>
    <dgm:pt modelId="{B8C402CE-0E3D-4F2E-9552-66B3C2B743BA}" type="sibTrans" cxnId="{0B98D8C0-946B-456D-8395-46E2D4B6869B}">
      <dgm:prSet/>
      <dgm:spPr>
        <a:noFill/>
      </dgm:spPr>
      <dgm:t>
        <a:bodyPr/>
        <a:lstStyle/>
        <a:p>
          <a:endParaRPr lang="en-US"/>
        </a:p>
      </dgm:t>
    </dgm:pt>
    <dgm:pt modelId="{FB95CAEA-5411-4EF1-B06B-3BE84E20496D}" type="pres">
      <dgm:prSet presAssocID="{5258FB43-35A2-4D79-8424-9328BFE4B5B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C1B3E5-4A0C-4E7F-827E-0FDABE505F7C}" type="pres">
      <dgm:prSet presAssocID="{45CA5BA7-9762-4661-8BBA-513B85C5F814}" presName="gear1" presStyleLbl="node1" presStyleIdx="0" presStyleCnt="3">
        <dgm:presLayoutVars>
          <dgm:chMax val="1"/>
          <dgm:bulletEnabled val="1"/>
        </dgm:presLayoutVars>
      </dgm:prSet>
      <dgm:spPr/>
    </dgm:pt>
    <dgm:pt modelId="{A83386E6-44A3-4DB4-9060-96BE1E11F69E}" type="pres">
      <dgm:prSet presAssocID="{45CA5BA7-9762-4661-8BBA-513B85C5F814}" presName="gear1srcNode" presStyleLbl="node1" presStyleIdx="0" presStyleCnt="3"/>
      <dgm:spPr/>
    </dgm:pt>
    <dgm:pt modelId="{47CC8BF0-3441-417D-94FF-7C8F0B764E75}" type="pres">
      <dgm:prSet presAssocID="{45CA5BA7-9762-4661-8BBA-513B85C5F814}" presName="gear1dstNode" presStyleLbl="node1" presStyleIdx="0" presStyleCnt="3"/>
      <dgm:spPr/>
    </dgm:pt>
    <dgm:pt modelId="{8410F9C9-2029-4D6B-8D74-54D40E82F33F}" type="pres">
      <dgm:prSet presAssocID="{50D0E1CF-FFD4-4D55-8E4C-01DD437D0E0A}" presName="gear2" presStyleLbl="node1" presStyleIdx="1" presStyleCnt="3">
        <dgm:presLayoutVars>
          <dgm:chMax val="1"/>
          <dgm:bulletEnabled val="1"/>
        </dgm:presLayoutVars>
      </dgm:prSet>
      <dgm:spPr/>
    </dgm:pt>
    <dgm:pt modelId="{60B87305-177C-4C09-AEF6-FB9D621F9039}" type="pres">
      <dgm:prSet presAssocID="{50D0E1CF-FFD4-4D55-8E4C-01DD437D0E0A}" presName="gear2srcNode" presStyleLbl="node1" presStyleIdx="1" presStyleCnt="3"/>
      <dgm:spPr/>
    </dgm:pt>
    <dgm:pt modelId="{30E1D69E-AFE4-4452-9E55-6D147B22D1BD}" type="pres">
      <dgm:prSet presAssocID="{50D0E1CF-FFD4-4D55-8E4C-01DD437D0E0A}" presName="gear2dstNode" presStyleLbl="node1" presStyleIdx="1" presStyleCnt="3"/>
      <dgm:spPr/>
    </dgm:pt>
    <dgm:pt modelId="{A603B55E-FEF2-4756-BEE8-3C9975A315F4}" type="pres">
      <dgm:prSet presAssocID="{B26543B5-6BEE-4583-BAEA-381CF9FFB8E5}" presName="gear3" presStyleLbl="node1" presStyleIdx="2" presStyleCnt="3"/>
      <dgm:spPr/>
    </dgm:pt>
    <dgm:pt modelId="{C74F82FD-0D92-4D4C-AE7C-0E8484C87D59}" type="pres">
      <dgm:prSet presAssocID="{B26543B5-6BEE-4583-BAEA-381CF9FFB8E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96C7D80-8187-4AFE-A1A5-7FE3D992C423}" type="pres">
      <dgm:prSet presAssocID="{B26543B5-6BEE-4583-BAEA-381CF9FFB8E5}" presName="gear3srcNode" presStyleLbl="node1" presStyleIdx="2" presStyleCnt="3"/>
      <dgm:spPr/>
    </dgm:pt>
    <dgm:pt modelId="{233CC180-4EBC-4D7B-B76B-AA8B1B82AC38}" type="pres">
      <dgm:prSet presAssocID="{B26543B5-6BEE-4583-BAEA-381CF9FFB8E5}" presName="gear3dstNode" presStyleLbl="node1" presStyleIdx="2" presStyleCnt="3"/>
      <dgm:spPr/>
    </dgm:pt>
    <dgm:pt modelId="{35C6C0C4-2FD5-4C0E-85E3-D8EF533915F5}" type="pres">
      <dgm:prSet presAssocID="{2D983E81-6FB5-4203-AF0B-4071A1FF1FA8}" presName="connector1" presStyleLbl="sibTrans2D1" presStyleIdx="0" presStyleCnt="3"/>
      <dgm:spPr/>
    </dgm:pt>
    <dgm:pt modelId="{741E4895-A9DF-4709-B5E9-19C526BA9CD8}" type="pres">
      <dgm:prSet presAssocID="{5E4B1C50-C608-4B18-8197-0C98608CC467}" presName="connector2" presStyleLbl="sibTrans2D1" presStyleIdx="1" presStyleCnt="3" custLinFactNeighborX="-34003" custLinFactNeighborY="-20460"/>
      <dgm:spPr/>
    </dgm:pt>
    <dgm:pt modelId="{5D0A13D5-F893-439D-A2EA-7580531A5D64}" type="pres">
      <dgm:prSet presAssocID="{B8C402CE-0E3D-4F2E-9552-66B3C2B743BA}" presName="connector3" presStyleLbl="sibTrans2D1" presStyleIdx="2" presStyleCnt="3"/>
      <dgm:spPr/>
    </dgm:pt>
  </dgm:ptLst>
  <dgm:cxnLst>
    <dgm:cxn modelId="{C6043205-8F32-4C21-9763-CE10209E3139}" type="presOf" srcId="{50D0E1CF-FFD4-4D55-8E4C-01DD437D0E0A}" destId="{60B87305-177C-4C09-AEF6-FB9D621F9039}" srcOrd="1" destOrd="0" presId="urn:microsoft.com/office/officeart/2005/8/layout/gear1"/>
    <dgm:cxn modelId="{A791F926-0666-43FE-9025-C203EC164187}" type="presOf" srcId="{2D983E81-6FB5-4203-AF0B-4071A1FF1FA8}" destId="{35C6C0C4-2FD5-4C0E-85E3-D8EF533915F5}" srcOrd="0" destOrd="0" presId="urn:microsoft.com/office/officeart/2005/8/layout/gear1"/>
    <dgm:cxn modelId="{CA4E9A36-F8CB-4F65-A992-8CD581607DAF}" type="presOf" srcId="{B8C402CE-0E3D-4F2E-9552-66B3C2B743BA}" destId="{5D0A13D5-F893-439D-A2EA-7580531A5D64}" srcOrd="0" destOrd="0" presId="urn:microsoft.com/office/officeart/2005/8/layout/gear1"/>
    <dgm:cxn modelId="{006CEB37-A5F7-412E-B8D5-30F60F4B89DE}" type="presOf" srcId="{5E4B1C50-C608-4B18-8197-0C98608CC467}" destId="{741E4895-A9DF-4709-B5E9-19C526BA9CD8}" srcOrd="0" destOrd="0" presId="urn:microsoft.com/office/officeart/2005/8/layout/gear1"/>
    <dgm:cxn modelId="{2595E93E-BB8E-42B8-B98F-E86A0561CF4F}" type="presOf" srcId="{B26543B5-6BEE-4583-BAEA-381CF9FFB8E5}" destId="{C74F82FD-0D92-4D4C-AE7C-0E8484C87D59}" srcOrd="1" destOrd="0" presId="urn:microsoft.com/office/officeart/2005/8/layout/gear1"/>
    <dgm:cxn modelId="{A627C75F-8E9C-436D-8361-917485D50E4D}" type="presOf" srcId="{B26543B5-6BEE-4583-BAEA-381CF9FFB8E5}" destId="{233CC180-4EBC-4D7B-B76B-AA8B1B82AC38}" srcOrd="3" destOrd="0" presId="urn:microsoft.com/office/officeart/2005/8/layout/gear1"/>
    <dgm:cxn modelId="{6C15E770-585A-4D57-AD06-00325901DEBC}" type="presOf" srcId="{50D0E1CF-FFD4-4D55-8E4C-01DD437D0E0A}" destId="{8410F9C9-2029-4D6B-8D74-54D40E82F33F}" srcOrd="0" destOrd="0" presId="urn:microsoft.com/office/officeart/2005/8/layout/gear1"/>
    <dgm:cxn modelId="{57E78B7D-ABB6-4E90-9747-06409A12964D}" type="presOf" srcId="{45CA5BA7-9762-4661-8BBA-513B85C5F814}" destId="{47CC8BF0-3441-417D-94FF-7C8F0B764E75}" srcOrd="2" destOrd="0" presId="urn:microsoft.com/office/officeart/2005/8/layout/gear1"/>
    <dgm:cxn modelId="{A6ECDE85-521D-4F16-90F6-36B2FE3AF0B9}" srcId="{5258FB43-35A2-4D79-8424-9328BFE4B5B6}" destId="{50D0E1CF-FFD4-4D55-8E4C-01DD437D0E0A}" srcOrd="1" destOrd="0" parTransId="{A625F4A4-0406-4B48-87D1-5806A4B43CF7}" sibTransId="{5E4B1C50-C608-4B18-8197-0C98608CC467}"/>
    <dgm:cxn modelId="{C0DCBBB4-EDC6-4F91-BC37-A52FCA04C5EE}" type="presOf" srcId="{B26543B5-6BEE-4583-BAEA-381CF9FFB8E5}" destId="{996C7D80-8187-4AFE-A1A5-7FE3D992C423}" srcOrd="2" destOrd="0" presId="urn:microsoft.com/office/officeart/2005/8/layout/gear1"/>
    <dgm:cxn modelId="{659103BA-0C87-42A2-A5A1-506864ACC34B}" type="presOf" srcId="{B26543B5-6BEE-4583-BAEA-381CF9FFB8E5}" destId="{A603B55E-FEF2-4756-BEE8-3C9975A315F4}" srcOrd="0" destOrd="0" presId="urn:microsoft.com/office/officeart/2005/8/layout/gear1"/>
    <dgm:cxn modelId="{0B98D8C0-946B-456D-8395-46E2D4B6869B}" srcId="{5258FB43-35A2-4D79-8424-9328BFE4B5B6}" destId="{B26543B5-6BEE-4583-BAEA-381CF9FFB8E5}" srcOrd="2" destOrd="0" parTransId="{4382BFAE-2CB9-481B-BA37-15610E5956B9}" sibTransId="{B8C402CE-0E3D-4F2E-9552-66B3C2B743BA}"/>
    <dgm:cxn modelId="{4DF9EECB-9EBF-4CA5-8A2F-99C5725C686F}" srcId="{5258FB43-35A2-4D79-8424-9328BFE4B5B6}" destId="{45CA5BA7-9762-4661-8BBA-513B85C5F814}" srcOrd="0" destOrd="0" parTransId="{D93B0A2D-A373-42F1-8CE8-2050F4849129}" sibTransId="{2D983E81-6FB5-4203-AF0B-4071A1FF1FA8}"/>
    <dgm:cxn modelId="{534277D8-D467-4236-8CB1-065A74ACD0A8}" type="presOf" srcId="{45CA5BA7-9762-4661-8BBA-513B85C5F814}" destId="{A83386E6-44A3-4DB4-9060-96BE1E11F69E}" srcOrd="1" destOrd="0" presId="urn:microsoft.com/office/officeart/2005/8/layout/gear1"/>
    <dgm:cxn modelId="{2BEEA2D8-6EF1-43D9-A929-616A6B149B43}" type="presOf" srcId="{50D0E1CF-FFD4-4D55-8E4C-01DD437D0E0A}" destId="{30E1D69E-AFE4-4452-9E55-6D147B22D1BD}" srcOrd="2" destOrd="0" presId="urn:microsoft.com/office/officeart/2005/8/layout/gear1"/>
    <dgm:cxn modelId="{450EA2DA-E90C-4AB0-8712-7A888ACBC5F1}" type="presOf" srcId="{5258FB43-35A2-4D79-8424-9328BFE4B5B6}" destId="{FB95CAEA-5411-4EF1-B06B-3BE84E20496D}" srcOrd="0" destOrd="0" presId="urn:microsoft.com/office/officeart/2005/8/layout/gear1"/>
    <dgm:cxn modelId="{40E72CFD-5543-47DA-A89E-49F4C0814F24}" type="presOf" srcId="{45CA5BA7-9762-4661-8BBA-513B85C5F814}" destId="{29C1B3E5-4A0C-4E7F-827E-0FDABE505F7C}" srcOrd="0" destOrd="0" presId="urn:microsoft.com/office/officeart/2005/8/layout/gear1"/>
    <dgm:cxn modelId="{8888D2AA-94C8-4922-BB20-468C95D75AF4}" type="presParOf" srcId="{FB95CAEA-5411-4EF1-B06B-3BE84E20496D}" destId="{29C1B3E5-4A0C-4E7F-827E-0FDABE505F7C}" srcOrd="0" destOrd="0" presId="urn:microsoft.com/office/officeart/2005/8/layout/gear1"/>
    <dgm:cxn modelId="{ACC1E0DA-C57C-489A-9B80-1AFD6745A318}" type="presParOf" srcId="{FB95CAEA-5411-4EF1-B06B-3BE84E20496D}" destId="{A83386E6-44A3-4DB4-9060-96BE1E11F69E}" srcOrd="1" destOrd="0" presId="urn:microsoft.com/office/officeart/2005/8/layout/gear1"/>
    <dgm:cxn modelId="{5451E015-26F6-4E02-B992-C1F9C7965DE7}" type="presParOf" srcId="{FB95CAEA-5411-4EF1-B06B-3BE84E20496D}" destId="{47CC8BF0-3441-417D-94FF-7C8F0B764E75}" srcOrd="2" destOrd="0" presId="urn:microsoft.com/office/officeart/2005/8/layout/gear1"/>
    <dgm:cxn modelId="{E8C62E78-D762-4A13-B911-AEEFAD686A71}" type="presParOf" srcId="{FB95CAEA-5411-4EF1-B06B-3BE84E20496D}" destId="{8410F9C9-2029-4D6B-8D74-54D40E82F33F}" srcOrd="3" destOrd="0" presId="urn:microsoft.com/office/officeart/2005/8/layout/gear1"/>
    <dgm:cxn modelId="{2BCEF661-15B9-4035-A4AE-65624E1963D1}" type="presParOf" srcId="{FB95CAEA-5411-4EF1-B06B-3BE84E20496D}" destId="{60B87305-177C-4C09-AEF6-FB9D621F9039}" srcOrd="4" destOrd="0" presId="urn:microsoft.com/office/officeart/2005/8/layout/gear1"/>
    <dgm:cxn modelId="{46619751-F087-4586-A63A-086B7A87351E}" type="presParOf" srcId="{FB95CAEA-5411-4EF1-B06B-3BE84E20496D}" destId="{30E1D69E-AFE4-4452-9E55-6D147B22D1BD}" srcOrd="5" destOrd="0" presId="urn:microsoft.com/office/officeart/2005/8/layout/gear1"/>
    <dgm:cxn modelId="{4E217F52-B9FC-49A0-B802-D07F2A1D1CF4}" type="presParOf" srcId="{FB95CAEA-5411-4EF1-B06B-3BE84E20496D}" destId="{A603B55E-FEF2-4756-BEE8-3C9975A315F4}" srcOrd="6" destOrd="0" presId="urn:microsoft.com/office/officeart/2005/8/layout/gear1"/>
    <dgm:cxn modelId="{AD158B9D-6FA6-4F00-A8B2-0FE7D7656628}" type="presParOf" srcId="{FB95CAEA-5411-4EF1-B06B-3BE84E20496D}" destId="{C74F82FD-0D92-4D4C-AE7C-0E8484C87D59}" srcOrd="7" destOrd="0" presId="urn:microsoft.com/office/officeart/2005/8/layout/gear1"/>
    <dgm:cxn modelId="{1526A6E6-8ED9-468A-911C-47C232F81BF0}" type="presParOf" srcId="{FB95CAEA-5411-4EF1-B06B-3BE84E20496D}" destId="{996C7D80-8187-4AFE-A1A5-7FE3D992C423}" srcOrd="8" destOrd="0" presId="urn:microsoft.com/office/officeart/2005/8/layout/gear1"/>
    <dgm:cxn modelId="{793B349E-AC85-4527-B2C6-1139AB838CDE}" type="presParOf" srcId="{FB95CAEA-5411-4EF1-B06B-3BE84E20496D}" destId="{233CC180-4EBC-4D7B-B76B-AA8B1B82AC38}" srcOrd="9" destOrd="0" presId="urn:microsoft.com/office/officeart/2005/8/layout/gear1"/>
    <dgm:cxn modelId="{7672CD1E-FDBD-43BB-AFC3-8135D5FFD833}" type="presParOf" srcId="{FB95CAEA-5411-4EF1-B06B-3BE84E20496D}" destId="{35C6C0C4-2FD5-4C0E-85E3-D8EF533915F5}" srcOrd="10" destOrd="0" presId="urn:microsoft.com/office/officeart/2005/8/layout/gear1"/>
    <dgm:cxn modelId="{2D8B0354-98BA-4639-8B3D-EA669BF4E6CB}" type="presParOf" srcId="{FB95CAEA-5411-4EF1-B06B-3BE84E20496D}" destId="{741E4895-A9DF-4709-B5E9-19C526BA9CD8}" srcOrd="11" destOrd="0" presId="urn:microsoft.com/office/officeart/2005/8/layout/gear1"/>
    <dgm:cxn modelId="{C50D9430-516A-4A68-B7E8-0D238C744214}" type="presParOf" srcId="{FB95CAEA-5411-4EF1-B06B-3BE84E20496D}" destId="{5D0A13D5-F893-439D-A2EA-7580531A5D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DA0D0-EBC5-4AD2-BB04-7AC6079D0A86}" type="doc">
      <dgm:prSet loTypeId="urn:microsoft.com/office/officeart/2005/8/layout/cycle5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986A73A-D674-4481-909C-9E7C7565B2EA}">
      <dgm:prSet phldrT="[Text]" custT="1"/>
      <dgm:spPr>
        <a:solidFill>
          <a:srgbClr val="C61D53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A central planner attempts to maximize flexibility value by issuing DR signals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8072B92-B0B3-4B2B-83F0-BE71346BFF7B}" type="parTrans" cxnId="{65216FE1-80B4-4895-B7A2-B4E5647C2A80}">
      <dgm:prSet/>
      <dgm:spPr/>
      <dgm:t>
        <a:bodyPr/>
        <a:lstStyle/>
        <a:p>
          <a:endParaRPr lang="en-US" sz="1500"/>
        </a:p>
      </dgm:t>
    </dgm:pt>
    <dgm:pt modelId="{06BFCE35-428D-43AA-996E-89917D25186C}" type="sibTrans" cxnId="{65216FE1-80B4-4895-B7A2-B4E5647C2A8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15295A"/>
          </a:solidFill>
        </a:ln>
      </dgm:spPr>
      <dgm:t>
        <a:bodyPr/>
        <a:lstStyle/>
        <a:p>
          <a:endParaRPr lang="en-US" sz="1500"/>
        </a:p>
      </dgm:t>
    </dgm:pt>
    <dgm:pt modelId="{166A4EED-564C-4995-A006-0169F712714C}">
      <dgm:prSet phldrT="[Text]" custT="1"/>
      <dgm:spPr>
        <a:solidFill>
          <a:srgbClr val="C61D53"/>
        </a:solidFill>
      </dgm:spPr>
      <dgm:t>
        <a:bodyPr/>
        <a:lstStyle/>
        <a:p>
          <a:r>
            <a:rPr lang="en-US" sz="1500" dirty="0"/>
            <a:t>Evaluate what should be considered a realistic response under different DR signals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3927B92C-D9D8-4AAB-B8FE-3185DAA4346D}" type="parTrans" cxnId="{3033714B-BA0C-49E3-A51E-CCD472B8FEF3}">
      <dgm:prSet/>
      <dgm:spPr/>
      <dgm:t>
        <a:bodyPr/>
        <a:lstStyle/>
        <a:p>
          <a:endParaRPr lang="en-US" sz="1500"/>
        </a:p>
      </dgm:t>
    </dgm:pt>
    <dgm:pt modelId="{BEF81EEC-CA0B-4AC3-9B62-C230A4199A57}" type="sibTrans" cxnId="{3033714B-BA0C-49E3-A51E-CCD472B8FEF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15295A"/>
          </a:solidFill>
        </a:ln>
      </dgm:spPr>
      <dgm:t>
        <a:bodyPr/>
        <a:lstStyle/>
        <a:p>
          <a:endParaRPr lang="en-US" sz="1500"/>
        </a:p>
      </dgm:t>
    </dgm:pt>
    <dgm:pt modelId="{83B214FD-5F5F-4AD9-904B-B8D0A6B9403B}">
      <dgm:prSet phldrT="[Text]" custT="1"/>
      <dgm:spPr>
        <a:solidFill>
          <a:srgbClr val="C61D53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For a given flexibility level, quantify the monetary value when brought to market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65DA4775-C57A-49A8-9711-6ED6D7A755E8}" type="parTrans" cxnId="{CF42CC79-3571-41AA-BB1D-4E808D365D1F}">
      <dgm:prSet/>
      <dgm:spPr/>
      <dgm:t>
        <a:bodyPr/>
        <a:lstStyle/>
        <a:p>
          <a:endParaRPr lang="en-US" sz="1500"/>
        </a:p>
      </dgm:t>
    </dgm:pt>
    <dgm:pt modelId="{8566BC14-0767-4496-9C9C-292F2F7B3F29}" type="sibTrans" cxnId="{CF42CC79-3571-41AA-BB1D-4E808D365D1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15295A"/>
          </a:solidFill>
        </a:ln>
      </dgm:spPr>
      <dgm:t>
        <a:bodyPr/>
        <a:lstStyle/>
        <a:p>
          <a:endParaRPr lang="en-US" sz="1500"/>
        </a:p>
      </dgm:t>
    </dgm:pt>
    <dgm:pt modelId="{7FA28ABB-39E3-4576-BE21-1921B56A6006}">
      <dgm:prSet phldrT="[Text]" custT="1"/>
      <dgm:spPr>
        <a:solidFill>
          <a:srgbClr val="C61D53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Given the monetary value, quantify the total value of different technology combinations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BDC92C5-C981-4DAF-BCEC-9BA1A86C0D27}" type="parTrans" cxnId="{CDEFBC21-A5E6-4035-B906-66678D011CF0}">
      <dgm:prSet/>
      <dgm:spPr/>
      <dgm:t>
        <a:bodyPr/>
        <a:lstStyle/>
        <a:p>
          <a:endParaRPr lang="en-US" sz="1500"/>
        </a:p>
      </dgm:t>
    </dgm:pt>
    <dgm:pt modelId="{6C516473-67B4-4C8D-BF27-393A0AFB0533}" type="sibTrans" cxnId="{CDEFBC21-A5E6-4035-B906-66678D011CF0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15295A"/>
          </a:solidFill>
        </a:ln>
      </dgm:spPr>
      <dgm:t>
        <a:bodyPr/>
        <a:lstStyle/>
        <a:p>
          <a:endParaRPr lang="en-US" sz="1500"/>
        </a:p>
      </dgm:t>
    </dgm:pt>
    <dgm:pt modelId="{E39091F2-6005-4062-BE0C-91C51EAC9944}">
      <dgm:prSet phldrT="[Text]" custT="1"/>
      <dgm:spPr>
        <a:solidFill>
          <a:srgbClr val="C61D53"/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Given the value for consumers, derive pathways for technology adoption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E1871CC-C88E-4B7A-ACD5-20618FD68E8A}" type="sibTrans" cxnId="{7BF25D50-0498-4AFD-8E24-939A175DCDE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15295A"/>
          </a:solidFill>
        </a:ln>
      </dgm:spPr>
      <dgm:t>
        <a:bodyPr/>
        <a:lstStyle/>
        <a:p>
          <a:endParaRPr lang="en-US" sz="1500" b="1"/>
        </a:p>
      </dgm:t>
    </dgm:pt>
    <dgm:pt modelId="{965FD6D9-77FA-4AA1-A377-6C7120CA43D4}" type="parTrans" cxnId="{7BF25D50-0498-4AFD-8E24-939A175DCDE3}">
      <dgm:prSet/>
      <dgm:spPr/>
      <dgm:t>
        <a:bodyPr/>
        <a:lstStyle/>
        <a:p>
          <a:endParaRPr lang="en-US" sz="1500"/>
        </a:p>
      </dgm:t>
    </dgm:pt>
    <dgm:pt modelId="{45C47F5D-4AD2-4D8B-908E-7908FC910E16}" type="pres">
      <dgm:prSet presAssocID="{964DA0D0-EBC5-4AD2-BB04-7AC6079D0A86}" presName="cycle" presStyleCnt="0">
        <dgm:presLayoutVars>
          <dgm:dir/>
          <dgm:resizeHandles val="exact"/>
        </dgm:presLayoutVars>
      </dgm:prSet>
      <dgm:spPr/>
    </dgm:pt>
    <dgm:pt modelId="{6269694E-CFF7-4E6E-8622-AB89C8392C4F}" type="pres">
      <dgm:prSet presAssocID="{D986A73A-D674-4481-909C-9E7C7565B2EA}" presName="node" presStyleLbl="node1" presStyleIdx="0" presStyleCnt="5" custScaleX="207950" custRadScaleRad="104719" custRadScaleInc="353">
        <dgm:presLayoutVars>
          <dgm:bulletEnabled val="1"/>
        </dgm:presLayoutVars>
      </dgm:prSet>
      <dgm:spPr/>
    </dgm:pt>
    <dgm:pt modelId="{97C6268E-53AC-441C-99E9-A93B2B38F692}" type="pres">
      <dgm:prSet presAssocID="{D986A73A-D674-4481-909C-9E7C7565B2EA}" presName="spNode" presStyleCnt="0"/>
      <dgm:spPr/>
    </dgm:pt>
    <dgm:pt modelId="{C1D7F1A9-B5E0-430D-B276-C0CF76FA7585}" type="pres">
      <dgm:prSet presAssocID="{06BFCE35-428D-43AA-996E-89917D25186C}" presName="sibTrans" presStyleLbl="sibTrans1D1" presStyleIdx="0" presStyleCnt="5"/>
      <dgm:spPr/>
    </dgm:pt>
    <dgm:pt modelId="{8A5E2FCA-63F7-447C-A157-05CD27359702}" type="pres">
      <dgm:prSet presAssocID="{166A4EED-564C-4995-A006-0169F712714C}" presName="node" presStyleLbl="node1" presStyleIdx="1" presStyleCnt="5" custScaleX="210896" custRadScaleRad="96962" custRadScaleInc="28209">
        <dgm:presLayoutVars>
          <dgm:bulletEnabled val="1"/>
        </dgm:presLayoutVars>
      </dgm:prSet>
      <dgm:spPr/>
    </dgm:pt>
    <dgm:pt modelId="{7D64C16E-B639-4CFE-A760-F4D689AB12AE}" type="pres">
      <dgm:prSet presAssocID="{166A4EED-564C-4995-A006-0169F712714C}" presName="spNode" presStyleCnt="0"/>
      <dgm:spPr/>
    </dgm:pt>
    <dgm:pt modelId="{6B97EAF5-3799-4300-B788-82EE8812EDA5}" type="pres">
      <dgm:prSet presAssocID="{BEF81EEC-CA0B-4AC3-9B62-C230A4199A57}" presName="sibTrans" presStyleLbl="sibTrans1D1" presStyleIdx="1" presStyleCnt="5"/>
      <dgm:spPr/>
    </dgm:pt>
    <dgm:pt modelId="{2F4C79A3-7F44-486A-8F06-F1A91FB3A3B1}" type="pres">
      <dgm:prSet presAssocID="{83B214FD-5F5F-4AD9-904B-B8D0A6B9403B}" presName="node" presStyleLbl="node1" presStyleIdx="2" presStyleCnt="5" custScaleX="207230" custRadScaleRad="118583" custRadScaleInc="-85332">
        <dgm:presLayoutVars>
          <dgm:bulletEnabled val="1"/>
        </dgm:presLayoutVars>
      </dgm:prSet>
      <dgm:spPr/>
    </dgm:pt>
    <dgm:pt modelId="{AF05FFC9-760B-4D63-BDB7-E2A97803F2EF}" type="pres">
      <dgm:prSet presAssocID="{83B214FD-5F5F-4AD9-904B-B8D0A6B9403B}" presName="spNode" presStyleCnt="0"/>
      <dgm:spPr/>
    </dgm:pt>
    <dgm:pt modelId="{8CB45933-988F-449F-A1AB-56D5649068B6}" type="pres">
      <dgm:prSet presAssocID="{8566BC14-0767-4496-9C9C-292F2F7B3F29}" presName="sibTrans" presStyleLbl="sibTrans1D1" presStyleIdx="2" presStyleCnt="5"/>
      <dgm:spPr/>
    </dgm:pt>
    <dgm:pt modelId="{E7324367-F9F7-4FBE-9FCE-64B8B9C94517}" type="pres">
      <dgm:prSet presAssocID="{7FA28ABB-39E3-4576-BE21-1921B56A6006}" presName="node" presStyleLbl="node1" presStyleIdx="3" presStyleCnt="5" custScaleX="211590" custScaleY="119234" custRadScaleRad="115822" custRadScaleInc="81542">
        <dgm:presLayoutVars>
          <dgm:bulletEnabled val="1"/>
        </dgm:presLayoutVars>
      </dgm:prSet>
      <dgm:spPr/>
    </dgm:pt>
    <dgm:pt modelId="{D8EE6DFE-D9D4-4E7C-8F6E-6ED6F5D393B4}" type="pres">
      <dgm:prSet presAssocID="{7FA28ABB-39E3-4576-BE21-1921B56A6006}" presName="spNode" presStyleCnt="0"/>
      <dgm:spPr/>
    </dgm:pt>
    <dgm:pt modelId="{237131FD-6BEC-43E5-A9DF-90839F59D08E}" type="pres">
      <dgm:prSet presAssocID="{6C516473-67B4-4C8D-BF27-393A0AFB0533}" presName="sibTrans" presStyleLbl="sibTrans1D1" presStyleIdx="3" presStyleCnt="5"/>
      <dgm:spPr/>
    </dgm:pt>
    <dgm:pt modelId="{0A6FEB15-9E04-4F1E-A661-F0320C33CAF1}" type="pres">
      <dgm:prSet presAssocID="{E39091F2-6005-4062-BE0C-91C51EAC9944}" presName="node" presStyleLbl="node1" presStyleIdx="4" presStyleCnt="5" custScaleX="207783" custRadScaleRad="96962" custRadScaleInc="-28209">
        <dgm:presLayoutVars>
          <dgm:bulletEnabled val="1"/>
        </dgm:presLayoutVars>
      </dgm:prSet>
      <dgm:spPr/>
    </dgm:pt>
    <dgm:pt modelId="{D8778E9E-0EB9-4902-803E-E5331C086BB5}" type="pres">
      <dgm:prSet presAssocID="{E39091F2-6005-4062-BE0C-91C51EAC9944}" presName="spNode" presStyleCnt="0"/>
      <dgm:spPr/>
    </dgm:pt>
    <dgm:pt modelId="{929D98F3-B5E2-4B04-8250-0E5164F8093F}" type="pres">
      <dgm:prSet presAssocID="{6E1871CC-C88E-4B7A-ACD5-20618FD68E8A}" presName="sibTrans" presStyleLbl="sibTrans1D1" presStyleIdx="4" presStyleCnt="5"/>
      <dgm:spPr/>
    </dgm:pt>
  </dgm:ptLst>
  <dgm:cxnLst>
    <dgm:cxn modelId="{CDEFBC21-A5E6-4035-B906-66678D011CF0}" srcId="{964DA0D0-EBC5-4AD2-BB04-7AC6079D0A86}" destId="{7FA28ABB-39E3-4576-BE21-1921B56A6006}" srcOrd="3" destOrd="0" parTransId="{3BDC92C5-C981-4DAF-BCEC-9BA1A86C0D27}" sibTransId="{6C516473-67B4-4C8D-BF27-393A0AFB0533}"/>
    <dgm:cxn modelId="{55550A26-3A0B-4544-820A-6716F2D16800}" type="presOf" srcId="{964DA0D0-EBC5-4AD2-BB04-7AC6079D0A86}" destId="{45C47F5D-4AD2-4D8B-908E-7908FC910E16}" srcOrd="0" destOrd="0" presId="urn:microsoft.com/office/officeart/2005/8/layout/cycle5"/>
    <dgm:cxn modelId="{D4456B2E-7975-46F1-A8DD-72D9B608C54D}" type="presOf" srcId="{D986A73A-D674-4481-909C-9E7C7565B2EA}" destId="{6269694E-CFF7-4E6E-8622-AB89C8392C4F}" srcOrd="0" destOrd="0" presId="urn:microsoft.com/office/officeart/2005/8/layout/cycle5"/>
    <dgm:cxn modelId="{02D4EB30-2CB0-4FD0-A974-794694B50187}" type="presOf" srcId="{6C516473-67B4-4C8D-BF27-393A0AFB0533}" destId="{237131FD-6BEC-43E5-A9DF-90839F59D08E}" srcOrd="0" destOrd="0" presId="urn:microsoft.com/office/officeart/2005/8/layout/cycle5"/>
    <dgm:cxn modelId="{70F9D242-3A76-48A8-8B0A-F6D1D18F1BBF}" type="presOf" srcId="{8566BC14-0767-4496-9C9C-292F2F7B3F29}" destId="{8CB45933-988F-449F-A1AB-56D5649068B6}" srcOrd="0" destOrd="0" presId="urn:microsoft.com/office/officeart/2005/8/layout/cycle5"/>
    <dgm:cxn modelId="{ACCD9B63-5728-4DBB-83B0-EBFA37CC303E}" type="presOf" srcId="{166A4EED-564C-4995-A006-0169F712714C}" destId="{8A5E2FCA-63F7-447C-A157-05CD27359702}" srcOrd="0" destOrd="0" presId="urn:microsoft.com/office/officeart/2005/8/layout/cycle5"/>
    <dgm:cxn modelId="{3033714B-BA0C-49E3-A51E-CCD472B8FEF3}" srcId="{964DA0D0-EBC5-4AD2-BB04-7AC6079D0A86}" destId="{166A4EED-564C-4995-A006-0169F712714C}" srcOrd="1" destOrd="0" parTransId="{3927B92C-D9D8-4AAB-B8FE-3185DAA4346D}" sibTransId="{BEF81EEC-CA0B-4AC3-9B62-C230A4199A57}"/>
    <dgm:cxn modelId="{7BF25D50-0498-4AFD-8E24-939A175DCDE3}" srcId="{964DA0D0-EBC5-4AD2-BB04-7AC6079D0A86}" destId="{E39091F2-6005-4062-BE0C-91C51EAC9944}" srcOrd="4" destOrd="0" parTransId="{965FD6D9-77FA-4AA1-A377-6C7120CA43D4}" sibTransId="{6E1871CC-C88E-4B7A-ACD5-20618FD68E8A}"/>
    <dgm:cxn modelId="{CF42CC79-3571-41AA-BB1D-4E808D365D1F}" srcId="{964DA0D0-EBC5-4AD2-BB04-7AC6079D0A86}" destId="{83B214FD-5F5F-4AD9-904B-B8D0A6B9403B}" srcOrd="2" destOrd="0" parTransId="{65DA4775-C57A-49A8-9711-6ED6D7A755E8}" sibTransId="{8566BC14-0767-4496-9C9C-292F2F7B3F29}"/>
    <dgm:cxn modelId="{2C27DD59-CEC0-4F21-821B-28550E2EE7CF}" type="presOf" srcId="{E39091F2-6005-4062-BE0C-91C51EAC9944}" destId="{0A6FEB15-9E04-4F1E-A661-F0320C33CAF1}" srcOrd="0" destOrd="0" presId="urn:microsoft.com/office/officeart/2005/8/layout/cycle5"/>
    <dgm:cxn modelId="{92847D8C-D2AE-4674-B71D-38FDBF0255E5}" type="presOf" srcId="{BEF81EEC-CA0B-4AC3-9B62-C230A4199A57}" destId="{6B97EAF5-3799-4300-B788-82EE8812EDA5}" srcOrd="0" destOrd="0" presId="urn:microsoft.com/office/officeart/2005/8/layout/cycle5"/>
    <dgm:cxn modelId="{A7236897-D074-4BC1-A10D-0F2C8F0449E3}" type="presOf" srcId="{7FA28ABB-39E3-4576-BE21-1921B56A6006}" destId="{E7324367-F9F7-4FBE-9FCE-64B8B9C94517}" srcOrd="0" destOrd="0" presId="urn:microsoft.com/office/officeart/2005/8/layout/cycle5"/>
    <dgm:cxn modelId="{F85F0DAF-E6C6-4DD6-84D6-FA7E556D2DE9}" type="presOf" srcId="{06BFCE35-428D-43AA-996E-89917D25186C}" destId="{C1D7F1A9-B5E0-430D-B276-C0CF76FA7585}" srcOrd="0" destOrd="0" presId="urn:microsoft.com/office/officeart/2005/8/layout/cycle5"/>
    <dgm:cxn modelId="{BACB92AF-A1F0-4BB0-9F07-4223DAEB509C}" type="presOf" srcId="{83B214FD-5F5F-4AD9-904B-B8D0A6B9403B}" destId="{2F4C79A3-7F44-486A-8F06-F1A91FB3A3B1}" srcOrd="0" destOrd="0" presId="urn:microsoft.com/office/officeart/2005/8/layout/cycle5"/>
    <dgm:cxn modelId="{84739AC6-8E50-4FB8-8178-44E4D01306E9}" type="presOf" srcId="{6E1871CC-C88E-4B7A-ACD5-20618FD68E8A}" destId="{929D98F3-B5E2-4B04-8250-0E5164F8093F}" srcOrd="0" destOrd="0" presId="urn:microsoft.com/office/officeart/2005/8/layout/cycle5"/>
    <dgm:cxn modelId="{65216FE1-80B4-4895-B7A2-B4E5647C2A80}" srcId="{964DA0D0-EBC5-4AD2-BB04-7AC6079D0A86}" destId="{D986A73A-D674-4481-909C-9E7C7565B2EA}" srcOrd="0" destOrd="0" parTransId="{C8072B92-B0B3-4B2B-83F0-BE71346BFF7B}" sibTransId="{06BFCE35-428D-43AA-996E-89917D25186C}"/>
    <dgm:cxn modelId="{D7A3FC09-0AF4-4BF5-82A1-C7B58A8CED09}" type="presParOf" srcId="{45C47F5D-4AD2-4D8B-908E-7908FC910E16}" destId="{6269694E-CFF7-4E6E-8622-AB89C8392C4F}" srcOrd="0" destOrd="0" presId="urn:microsoft.com/office/officeart/2005/8/layout/cycle5"/>
    <dgm:cxn modelId="{DE0D0E49-DD38-477E-8DDC-69C93641715A}" type="presParOf" srcId="{45C47F5D-4AD2-4D8B-908E-7908FC910E16}" destId="{97C6268E-53AC-441C-99E9-A93B2B38F692}" srcOrd="1" destOrd="0" presId="urn:microsoft.com/office/officeart/2005/8/layout/cycle5"/>
    <dgm:cxn modelId="{33746CBD-5D34-43CD-89E2-15974EAA4E4D}" type="presParOf" srcId="{45C47F5D-4AD2-4D8B-908E-7908FC910E16}" destId="{C1D7F1A9-B5E0-430D-B276-C0CF76FA7585}" srcOrd="2" destOrd="0" presId="urn:microsoft.com/office/officeart/2005/8/layout/cycle5"/>
    <dgm:cxn modelId="{108D44DD-7097-4AA8-8391-3B0CBE2344EE}" type="presParOf" srcId="{45C47F5D-4AD2-4D8B-908E-7908FC910E16}" destId="{8A5E2FCA-63F7-447C-A157-05CD27359702}" srcOrd="3" destOrd="0" presId="urn:microsoft.com/office/officeart/2005/8/layout/cycle5"/>
    <dgm:cxn modelId="{747FAEC1-EA49-4A24-8DC3-9CD34468454B}" type="presParOf" srcId="{45C47F5D-4AD2-4D8B-908E-7908FC910E16}" destId="{7D64C16E-B639-4CFE-A760-F4D689AB12AE}" srcOrd="4" destOrd="0" presId="urn:microsoft.com/office/officeart/2005/8/layout/cycle5"/>
    <dgm:cxn modelId="{61B19060-1E83-4AC8-A3DF-6D966809D2E9}" type="presParOf" srcId="{45C47F5D-4AD2-4D8B-908E-7908FC910E16}" destId="{6B97EAF5-3799-4300-B788-82EE8812EDA5}" srcOrd="5" destOrd="0" presId="urn:microsoft.com/office/officeart/2005/8/layout/cycle5"/>
    <dgm:cxn modelId="{0EA98B4B-119C-4D3C-88A7-48A2C1AC0B55}" type="presParOf" srcId="{45C47F5D-4AD2-4D8B-908E-7908FC910E16}" destId="{2F4C79A3-7F44-486A-8F06-F1A91FB3A3B1}" srcOrd="6" destOrd="0" presId="urn:microsoft.com/office/officeart/2005/8/layout/cycle5"/>
    <dgm:cxn modelId="{427CC7F4-8DA3-4988-BB19-C069CCF4EEBE}" type="presParOf" srcId="{45C47F5D-4AD2-4D8B-908E-7908FC910E16}" destId="{AF05FFC9-760B-4D63-BDB7-E2A97803F2EF}" srcOrd="7" destOrd="0" presId="urn:microsoft.com/office/officeart/2005/8/layout/cycle5"/>
    <dgm:cxn modelId="{D8726BA1-F95C-4EC6-A5FC-57B1DB798A3D}" type="presParOf" srcId="{45C47F5D-4AD2-4D8B-908E-7908FC910E16}" destId="{8CB45933-988F-449F-A1AB-56D5649068B6}" srcOrd="8" destOrd="0" presId="urn:microsoft.com/office/officeart/2005/8/layout/cycle5"/>
    <dgm:cxn modelId="{2F6068A4-3843-41D2-B2BB-AC97523CD2C7}" type="presParOf" srcId="{45C47F5D-4AD2-4D8B-908E-7908FC910E16}" destId="{E7324367-F9F7-4FBE-9FCE-64B8B9C94517}" srcOrd="9" destOrd="0" presId="urn:microsoft.com/office/officeart/2005/8/layout/cycle5"/>
    <dgm:cxn modelId="{11731EB7-87C2-4D5E-BABC-C35369EA036B}" type="presParOf" srcId="{45C47F5D-4AD2-4D8B-908E-7908FC910E16}" destId="{D8EE6DFE-D9D4-4E7C-8F6E-6ED6F5D393B4}" srcOrd="10" destOrd="0" presId="urn:microsoft.com/office/officeart/2005/8/layout/cycle5"/>
    <dgm:cxn modelId="{A3922A4E-8FB8-4843-86FC-48E952E2775A}" type="presParOf" srcId="{45C47F5D-4AD2-4D8B-908E-7908FC910E16}" destId="{237131FD-6BEC-43E5-A9DF-90839F59D08E}" srcOrd="11" destOrd="0" presId="urn:microsoft.com/office/officeart/2005/8/layout/cycle5"/>
    <dgm:cxn modelId="{06EE5900-F2D9-42EA-8B10-EBBED39BBC91}" type="presParOf" srcId="{45C47F5D-4AD2-4D8B-908E-7908FC910E16}" destId="{0A6FEB15-9E04-4F1E-A661-F0320C33CAF1}" srcOrd="12" destOrd="0" presId="urn:microsoft.com/office/officeart/2005/8/layout/cycle5"/>
    <dgm:cxn modelId="{4F93129B-106D-4166-AE27-E72375521EF3}" type="presParOf" srcId="{45C47F5D-4AD2-4D8B-908E-7908FC910E16}" destId="{D8778E9E-0EB9-4902-803E-E5331C086BB5}" srcOrd="13" destOrd="0" presId="urn:microsoft.com/office/officeart/2005/8/layout/cycle5"/>
    <dgm:cxn modelId="{AD80CBE6-A98D-4376-820D-EC5D7FF8478A}" type="presParOf" srcId="{45C47F5D-4AD2-4D8B-908E-7908FC910E16}" destId="{929D98F3-B5E2-4B04-8250-0E5164F8093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1B3E5-4A0C-4E7F-827E-0FDABE505F7C}">
      <dsp:nvSpPr>
        <dsp:cNvPr id="0" name=""/>
        <dsp:cNvSpPr/>
      </dsp:nvSpPr>
      <dsp:spPr>
        <a:xfrm>
          <a:off x="1319100" y="715164"/>
          <a:ext cx="874089" cy="87408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</a:t>
          </a:r>
        </a:p>
      </dsp:txBody>
      <dsp:txXfrm>
        <a:off x="1494831" y="919915"/>
        <a:ext cx="522627" cy="449300"/>
      </dsp:txXfrm>
    </dsp:sp>
    <dsp:sp modelId="{8410F9C9-2029-4D6B-8D74-54D40E82F33F}">
      <dsp:nvSpPr>
        <dsp:cNvPr id="0" name=""/>
        <dsp:cNvSpPr/>
      </dsp:nvSpPr>
      <dsp:spPr>
        <a:xfrm>
          <a:off x="810539" y="508561"/>
          <a:ext cx="635701" cy="63570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</a:t>
          </a:r>
        </a:p>
      </dsp:txBody>
      <dsp:txXfrm>
        <a:off x="970579" y="669568"/>
        <a:ext cx="315621" cy="313687"/>
      </dsp:txXfrm>
    </dsp:sp>
    <dsp:sp modelId="{A603B55E-FEF2-4756-BEE8-3C9975A315F4}">
      <dsp:nvSpPr>
        <dsp:cNvPr id="0" name=""/>
        <dsp:cNvSpPr/>
      </dsp:nvSpPr>
      <dsp:spPr>
        <a:xfrm rot="20700000">
          <a:off x="1166596" y="69992"/>
          <a:ext cx="622857" cy="62285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</a:t>
          </a:r>
        </a:p>
      </dsp:txBody>
      <dsp:txXfrm rot="-20700000">
        <a:off x="1303207" y="206603"/>
        <a:ext cx="349635" cy="349635"/>
      </dsp:txXfrm>
    </dsp:sp>
    <dsp:sp modelId="{35C6C0C4-2FD5-4C0E-85E3-D8EF533915F5}">
      <dsp:nvSpPr>
        <dsp:cNvPr id="0" name=""/>
        <dsp:cNvSpPr/>
      </dsp:nvSpPr>
      <dsp:spPr>
        <a:xfrm>
          <a:off x="1226703" y="596882"/>
          <a:ext cx="1118834" cy="1118834"/>
        </a:xfrm>
        <a:prstGeom prst="circularArrow">
          <a:avLst>
            <a:gd name="adj1" fmla="val 4687"/>
            <a:gd name="adj2" fmla="val 299029"/>
            <a:gd name="adj3" fmla="val 2382630"/>
            <a:gd name="adj4" fmla="val 16186854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E4895-A9DF-4709-B5E9-19C526BA9CD8}">
      <dsp:nvSpPr>
        <dsp:cNvPr id="0" name=""/>
        <dsp:cNvSpPr/>
      </dsp:nvSpPr>
      <dsp:spPr>
        <a:xfrm>
          <a:off x="421545" y="212764"/>
          <a:ext cx="812903" cy="81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A13D5-F893-439D-A2EA-7580531A5D64}">
      <dsp:nvSpPr>
        <dsp:cNvPr id="0" name=""/>
        <dsp:cNvSpPr/>
      </dsp:nvSpPr>
      <dsp:spPr>
        <a:xfrm>
          <a:off x="1022523" y="-55257"/>
          <a:ext cx="876473" cy="8764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694E-CFF7-4E6E-8622-AB89C8392C4F}">
      <dsp:nvSpPr>
        <dsp:cNvPr id="0" name=""/>
        <dsp:cNvSpPr/>
      </dsp:nvSpPr>
      <dsp:spPr>
        <a:xfrm>
          <a:off x="2293710" y="-11753"/>
          <a:ext cx="2904602" cy="907906"/>
        </a:xfrm>
        <a:prstGeom prst="roundRect">
          <a:avLst/>
        </a:prstGeom>
        <a:solidFill>
          <a:srgbClr val="C61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central planner attempts to maximize flexibility value by issuing DR signals </a:t>
          </a:r>
        </a:p>
      </dsp:txBody>
      <dsp:txXfrm>
        <a:off x="2338030" y="32567"/>
        <a:ext cx="2815962" cy="819266"/>
      </dsp:txXfrm>
    </dsp:sp>
    <dsp:sp modelId="{C1D7F1A9-B5E0-430D-B276-C0CF76FA7585}">
      <dsp:nvSpPr>
        <dsp:cNvPr id="0" name=""/>
        <dsp:cNvSpPr/>
      </dsp:nvSpPr>
      <dsp:spPr>
        <a:xfrm>
          <a:off x="1649404" y="703115"/>
          <a:ext cx="3627485" cy="3627485"/>
        </a:xfrm>
        <a:custGeom>
          <a:avLst/>
          <a:gdLst/>
          <a:ahLst/>
          <a:cxnLst/>
          <a:rect l="0" t="0" r="0" b="0"/>
          <a:pathLst>
            <a:path>
              <a:moveTo>
                <a:pt x="2779017" y="278194"/>
              </a:moveTo>
              <a:arcTo wR="1813742" hR="1813742" stAng="18129254" swAng="1002395"/>
            </a:path>
          </a:pathLst>
        </a:custGeom>
        <a:noFill/>
        <a:ln w="12700" cap="flat" cmpd="sng" algn="ctr">
          <a:solidFill>
            <a:srgbClr val="15295A"/>
          </a:solidFill>
          <a:prstDash val="solid"/>
          <a:miter lim="800000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8A5E2FCA-63F7-447C-A157-05CD27359702}">
      <dsp:nvSpPr>
        <dsp:cNvPr id="0" name=""/>
        <dsp:cNvSpPr/>
      </dsp:nvSpPr>
      <dsp:spPr>
        <a:xfrm>
          <a:off x="3995297" y="1459502"/>
          <a:ext cx="2945751" cy="907906"/>
        </a:xfrm>
        <a:prstGeom prst="roundRect">
          <a:avLst/>
        </a:prstGeom>
        <a:solidFill>
          <a:srgbClr val="C61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Evaluate what should be considered a realistic response under different DR signals</a:t>
          </a:r>
        </a:p>
      </dsp:txBody>
      <dsp:txXfrm>
        <a:off x="4039617" y="1503822"/>
        <a:ext cx="2857111" cy="819266"/>
      </dsp:txXfrm>
    </dsp:sp>
    <dsp:sp modelId="{6B97EAF5-3799-4300-B788-82EE8812EDA5}">
      <dsp:nvSpPr>
        <dsp:cNvPr id="0" name=""/>
        <dsp:cNvSpPr/>
      </dsp:nvSpPr>
      <dsp:spPr>
        <a:xfrm>
          <a:off x="2180024" y="1566592"/>
          <a:ext cx="3627485" cy="3627485"/>
        </a:xfrm>
        <a:custGeom>
          <a:avLst/>
          <a:gdLst/>
          <a:ahLst/>
          <a:cxnLst/>
          <a:rect l="0" t="0" r="0" b="0"/>
          <a:pathLst>
            <a:path>
              <a:moveTo>
                <a:pt x="3389643" y="915856"/>
              </a:moveTo>
              <a:arcTo wR="1813742" hR="1813742" stAng="19819632" swAng="777516"/>
            </a:path>
          </a:pathLst>
        </a:custGeom>
        <a:noFill/>
        <a:ln w="12700" cap="flat" cmpd="sng" algn="ctr">
          <a:solidFill>
            <a:srgbClr val="15295A"/>
          </a:solidFill>
          <a:prstDash val="solid"/>
          <a:miter lim="800000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2F4C79A3-7F44-486A-8F06-F1A91FB3A3B1}">
      <dsp:nvSpPr>
        <dsp:cNvPr id="0" name=""/>
        <dsp:cNvSpPr/>
      </dsp:nvSpPr>
      <dsp:spPr>
        <a:xfrm>
          <a:off x="4089023" y="2989726"/>
          <a:ext cx="2894545" cy="907906"/>
        </a:xfrm>
        <a:prstGeom prst="roundRect">
          <a:avLst/>
        </a:prstGeom>
        <a:solidFill>
          <a:srgbClr val="C61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For a given flexibility level, quantify the monetary value when brought to market</a:t>
          </a:r>
        </a:p>
      </dsp:txBody>
      <dsp:txXfrm>
        <a:off x="4133343" y="3034046"/>
        <a:ext cx="2805905" cy="819266"/>
      </dsp:txXfrm>
    </dsp:sp>
    <dsp:sp modelId="{8CB45933-988F-449F-A1AB-56D5649068B6}">
      <dsp:nvSpPr>
        <dsp:cNvPr id="0" name=""/>
        <dsp:cNvSpPr/>
      </dsp:nvSpPr>
      <dsp:spPr>
        <a:xfrm>
          <a:off x="1984647" y="855381"/>
          <a:ext cx="3627485" cy="3627485"/>
        </a:xfrm>
        <a:custGeom>
          <a:avLst/>
          <a:gdLst/>
          <a:ahLst/>
          <a:cxnLst/>
          <a:rect l="0" t="0" r="0" b="0"/>
          <a:pathLst>
            <a:path>
              <a:moveTo>
                <a:pt x="2748923" y="3367802"/>
              </a:moveTo>
              <a:arcTo wR="1813742" hR="1813742" stAng="3537714" swAng="3492211"/>
            </a:path>
          </a:pathLst>
        </a:custGeom>
        <a:noFill/>
        <a:ln w="12700" cap="flat" cmpd="sng" algn="ctr">
          <a:solidFill>
            <a:srgbClr val="15295A"/>
          </a:solidFill>
          <a:prstDash val="solid"/>
          <a:miter lim="800000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7324367-F9F7-4FBE-9FCE-64B8B9C94517}">
      <dsp:nvSpPr>
        <dsp:cNvPr id="0" name=""/>
        <dsp:cNvSpPr/>
      </dsp:nvSpPr>
      <dsp:spPr>
        <a:xfrm>
          <a:off x="532773" y="2902414"/>
          <a:ext cx="2955445" cy="1082533"/>
        </a:xfrm>
        <a:prstGeom prst="roundRect">
          <a:avLst/>
        </a:prstGeom>
        <a:solidFill>
          <a:srgbClr val="C61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Given the monetary value, quantify the total value of different technology combinations</a:t>
          </a:r>
        </a:p>
      </dsp:txBody>
      <dsp:txXfrm>
        <a:off x="585618" y="2955259"/>
        <a:ext cx="2849755" cy="976843"/>
      </dsp:txXfrm>
    </dsp:sp>
    <dsp:sp modelId="{237131FD-6BEC-43E5-A9DF-90839F59D08E}">
      <dsp:nvSpPr>
        <dsp:cNvPr id="0" name=""/>
        <dsp:cNvSpPr/>
      </dsp:nvSpPr>
      <dsp:spPr>
        <a:xfrm>
          <a:off x="1681318" y="1562983"/>
          <a:ext cx="3627485" cy="3627485"/>
        </a:xfrm>
        <a:custGeom>
          <a:avLst/>
          <a:gdLst/>
          <a:ahLst/>
          <a:cxnLst/>
          <a:rect l="0" t="0" r="0" b="0"/>
          <a:pathLst>
            <a:path>
              <a:moveTo>
                <a:pt x="97519" y="1227022"/>
              </a:moveTo>
              <a:arcTo wR="1813742" hR="1813742" stAng="11932433" swAng="673492"/>
            </a:path>
          </a:pathLst>
        </a:custGeom>
        <a:noFill/>
        <a:ln w="12700" cap="flat" cmpd="sng" algn="ctr">
          <a:solidFill>
            <a:srgbClr val="15295A"/>
          </a:solidFill>
          <a:prstDash val="solid"/>
          <a:miter lim="800000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A6FEB15-9E04-4F1E-A661-F0320C33CAF1}">
      <dsp:nvSpPr>
        <dsp:cNvPr id="0" name=""/>
        <dsp:cNvSpPr/>
      </dsp:nvSpPr>
      <dsp:spPr>
        <a:xfrm>
          <a:off x="567097" y="1459502"/>
          <a:ext cx="2902269" cy="907906"/>
        </a:xfrm>
        <a:prstGeom prst="roundRect">
          <a:avLst/>
        </a:prstGeom>
        <a:solidFill>
          <a:srgbClr val="C61D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Given the value for consumers, derive pathways for technology adoption</a:t>
          </a:r>
        </a:p>
      </dsp:txBody>
      <dsp:txXfrm>
        <a:off x="611417" y="1503822"/>
        <a:ext cx="2813629" cy="819266"/>
      </dsp:txXfrm>
    </dsp:sp>
    <dsp:sp modelId="{929D98F3-B5E2-4B04-8250-0E5164F8093F}">
      <dsp:nvSpPr>
        <dsp:cNvPr id="0" name=""/>
        <dsp:cNvSpPr/>
      </dsp:nvSpPr>
      <dsp:spPr>
        <a:xfrm>
          <a:off x="2210038" y="704799"/>
          <a:ext cx="3627485" cy="3627485"/>
        </a:xfrm>
        <a:custGeom>
          <a:avLst/>
          <a:gdLst/>
          <a:ahLst/>
          <a:cxnLst/>
          <a:rect l="0" t="0" r="0" b="0"/>
          <a:pathLst>
            <a:path>
              <a:moveTo>
                <a:pt x="449369" y="618691"/>
              </a:moveTo>
              <a:arcTo wR="1813742" hR="1813742" stAng="13272902" swAng="1004349"/>
            </a:path>
          </a:pathLst>
        </a:custGeom>
        <a:noFill/>
        <a:ln w="12700" cap="flat" cmpd="sng" algn="ctr">
          <a:solidFill>
            <a:srgbClr val="15295A"/>
          </a:solidFill>
          <a:prstDash val="solid"/>
          <a:miter lim="800000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B53AEC-F812-4035-934C-7B073F438030}"/>
              </a:ext>
            </a:extLst>
          </p:cNvPr>
          <p:cNvSpPr/>
          <p:nvPr userDrawn="1"/>
        </p:nvSpPr>
        <p:spPr>
          <a:xfrm>
            <a:off x="449568" y="424971"/>
            <a:ext cx="7960505" cy="50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i="1" dirty="0">
                <a:solidFill>
                  <a:srgbClr val="007A87">
                    <a:lumMod val="50000"/>
                  </a:srgbClr>
                </a:solidFill>
                <a:latin typeface="Trebuchet MS"/>
                <a:ea typeface="Times New Roman"/>
                <a:cs typeface="Tahoma"/>
              </a:rPr>
              <a:t>SENTINEL: Sustainable Energy Transitions Laboratory</a:t>
            </a:r>
            <a:endParaRPr lang="el-GR" sz="2400" i="1" dirty="0">
              <a:solidFill>
                <a:srgbClr val="007A87">
                  <a:lumMod val="50000"/>
                </a:srgbClr>
              </a:solidFill>
              <a:latin typeface="Frutiger LT Com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955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06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BF8-2143-474A-AA51-58465789E098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066A5-65FC-4BB9-880E-ADE18B6F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>
            <a:extLst>
              <a:ext uri="{FF2B5EF4-FFF2-40B4-BE49-F238E27FC236}">
                <a16:creationId xmlns:a16="http://schemas.microsoft.com/office/drawing/2014/main" id="{EB30EE7B-04E7-4A80-9FAC-ABB3AE1447F8}"/>
              </a:ext>
            </a:extLst>
          </p:cNvPr>
          <p:cNvCxnSpPr/>
          <p:nvPr userDrawn="1"/>
        </p:nvCxnSpPr>
        <p:spPr>
          <a:xfrm>
            <a:off x="460375" y="1207008"/>
            <a:ext cx="8223250" cy="0"/>
          </a:xfrm>
          <a:prstGeom prst="line">
            <a:avLst/>
          </a:prstGeom>
          <a:noFill/>
          <a:ln w="19050" cap="flat" cmpd="sng" algn="ctr">
            <a:solidFill>
              <a:srgbClr val="007A87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079546CF-8916-43E6-8974-6612A47C27FA}"/>
              </a:ext>
            </a:extLst>
          </p:cNvPr>
          <p:cNvCxnSpPr/>
          <p:nvPr userDrawn="1"/>
        </p:nvCxnSpPr>
        <p:spPr>
          <a:xfrm>
            <a:off x="460375" y="6165304"/>
            <a:ext cx="8223250" cy="0"/>
          </a:xfrm>
          <a:prstGeom prst="line">
            <a:avLst/>
          </a:prstGeom>
          <a:noFill/>
          <a:ln w="19050" cap="flat" cmpd="sng" algn="ctr">
            <a:solidFill>
              <a:srgbClr val="007A87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pic>
        <p:nvPicPr>
          <p:cNvPr id="9" name="Picture 8" descr="Figure_Flag of EU.png">
            <a:extLst>
              <a:ext uri="{FF2B5EF4-FFF2-40B4-BE49-F238E27FC236}">
                <a16:creationId xmlns:a16="http://schemas.microsoft.com/office/drawing/2014/main" id="{CD24350D-6663-448E-82D9-D8D0AFAB4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49460" y="6237312"/>
            <a:ext cx="844064" cy="582588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CD712ED7-721D-4218-AA92-FC492C2B90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3409"/>
            <a:ext cx="184641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5.jp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gif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12" Type="http://schemas.openxmlformats.org/officeDocument/2006/relationships/image" Target="../media/image4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svg"/><Relationship Id="rId11" Type="http://schemas.openxmlformats.org/officeDocument/2006/relationships/image" Target="../media/image34.sv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55.png"/><Relationship Id="rId5" Type="http://schemas.openxmlformats.org/officeDocument/2006/relationships/image" Target="../media/image12.png"/><Relationship Id="rId10" Type="http://schemas.openxmlformats.org/officeDocument/2006/relationships/image" Target="../media/image54.png"/><Relationship Id="rId4" Type="http://schemas.openxmlformats.org/officeDocument/2006/relationships/image" Target="../media/image30.svg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chart" Target="../charts/chart2.xml"/><Relationship Id="rId7" Type="http://schemas.openxmlformats.org/officeDocument/2006/relationships/image" Target="../media/image25.jpg"/><Relationship Id="rId12" Type="http://schemas.openxmlformats.org/officeDocument/2006/relationships/image" Target="../media/image7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image" Target="../media/image55.jpeg"/><Relationship Id="rId10" Type="http://schemas.openxmlformats.org/officeDocument/2006/relationships/image" Target="../media/image56.png"/><Relationship Id="rId4" Type="http://schemas.openxmlformats.org/officeDocument/2006/relationships/image" Target="../media/image22.jpg"/><Relationship Id="rId9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72.png"/><Relationship Id="rId3" Type="http://schemas.openxmlformats.org/officeDocument/2006/relationships/image" Target="../media/image28.png"/><Relationship Id="rId7" Type="http://schemas.openxmlformats.org/officeDocument/2006/relationships/image" Target="../media/image56.png"/><Relationship Id="rId12" Type="http://schemas.openxmlformats.org/officeDocument/2006/relationships/image" Target="../media/image6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openxmlformats.org/officeDocument/2006/relationships/image" Target="../media/image55.jpeg"/><Relationship Id="rId5" Type="http://schemas.openxmlformats.org/officeDocument/2006/relationships/image" Target="../media/image25.jpg"/><Relationship Id="rId10" Type="http://schemas.openxmlformats.org/officeDocument/2006/relationships/image" Target="../media/image22.jpg"/><Relationship Id="rId4" Type="http://schemas.openxmlformats.org/officeDocument/2006/relationships/chart" Target="../charts/chart3.xml"/><Relationship Id="rId9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7.png"/><Relationship Id="rId7" Type="http://schemas.openxmlformats.org/officeDocument/2006/relationships/image" Target="../media/image5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22.jpg"/><Relationship Id="rId4" Type="http://schemas.openxmlformats.org/officeDocument/2006/relationships/image" Target="../media/image25.jpg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7.jpeg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1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3.png"/><Relationship Id="rId7" Type="http://schemas.openxmlformats.org/officeDocument/2006/relationships/hyperlink" Target="http://www.linkedin.com/groups/12070918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eeslab.unipi.gr/" TargetMode="External"/><Relationship Id="rId5" Type="http://schemas.openxmlformats.org/officeDocument/2006/relationships/hyperlink" Target="mailto:teeslab@unipi.gr" TargetMode="Externa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aflamos@unipi.gr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8.jp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1984C02A-D1E4-447A-91E4-9ADE233A5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6" y="171383"/>
            <a:ext cx="3711934" cy="962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70505-CE08-4857-976A-9C7E62B9CB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9" y="4467225"/>
            <a:ext cx="8145709" cy="2381221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E0EA3EF-FA62-4B00-9F69-4802DB3B9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36" y="1462475"/>
            <a:ext cx="8749316" cy="12747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5295A"/>
                </a:solidFill>
                <a:latin typeface="+mn-lt"/>
              </a:rPr>
              <a:t>Exploring the impact of Demand-Response actions on thermal comfort and energy costs in the residential sector in Greece</a:t>
            </a:r>
            <a:endParaRPr lang="en-US" sz="3200" dirty="0">
              <a:solidFill>
                <a:srgbClr val="15295A"/>
              </a:solidFill>
              <a:latin typeface="+mn-lt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3D62E4E-96A8-4755-BE9B-5B4ABC4E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703" y="3420199"/>
            <a:ext cx="7158583" cy="1125469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1800" i="1" dirty="0">
                <a:solidFill>
                  <a:srgbClr val="15295A"/>
                </a:solidFill>
                <a:latin typeface="Trebuchet MS" pitchFamily="34" charset="0"/>
              </a:rPr>
              <a:t>Technoeconomics of Energy Systems laboratory (TEESlab),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1800" i="1" dirty="0">
                <a:solidFill>
                  <a:srgbClr val="15295A"/>
                </a:solidFill>
                <a:latin typeface="Trebuchet MS" pitchFamily="34" charset="0"/>
              </a:rPr>
              <a:t>Department of Industrial Management &amp; Technology,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1800" i="1" dirty="0">
                <a:solidFill>
                  <a:srgbClr val="15295A"/>
                </a:solidFill>
                <a:latin typeface="Trebuchet MS" pitchFamily="34" charset="0"/>
              </a:rPr>
              <a:t>University of Piraeus (UNIPI)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70E5B0-1616-484A-B059-0F61991939F9}"/>
              </a:ext>
            </a:extLst>
          </p:cNvPr>
          <p:cNvSpPr/>
          <p:nvPr/>
        </p:nvSpPr>
        <p:spPr>
          <a:xfrm>
            <a:off x="740142" y="2786331"/>
            <a:ext cx="7663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61D53"/>
                </a:solidFill>
                <a:latin typeface="Trebuchet MS" pitchFamily="34" charset="0"/>
              </a:rPr>
              <a:t>Assoc. Professor Dr. Alexandros Flamos</a:t>
            </a:r>
          </a:p>
        </p:txBody>
      </p:sp>
    </p:spTree>
    <p:extLst>
      <p:ext uri="{BB962C8B-B14F-4D97-AF65-F5344CB8AC3E}">
        <p14:creationId xmlns:p14="http://schemas.microsoft.com/office/powerpoint/2010/main" val="332826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19B313F-22D0-4968-B7DB-D55B11678591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8300FC-5574-4E2B-A631-C37BC1589D3E}"/>
              </a:ext>
            </a:extLst>
          </p:cNvPr>
          <p:cNvSpPr/>
          <p:nvPr/>
        </p:nvSpPr>
        <p:spPr>
          <a:xfrm>
            <a:off x="233049" y="1689421"/>
            <a:ext cx="2987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Evaluate the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performance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of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conventional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&amp;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smart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EEMs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93106CB7-1B4A-4BB7-A569-A0172C97921E}"/>
              </a:ext>
            </a:extLst>
          </p:cNvPr>
          <p:cNvSpPr/>
          <p:nvPr/>
        </p:nvSpPr>
        <p:spPr>
          <a:xfrm>
            <a:off x="3371663" y="1759091"/>
            <a:ext cx="213739" cy="845996"/>
          </a:xfrm>
          <a:prstGeom prst="leftBrace">
            <a:avLst>
              <a:gd name="adj1" fmla="val 15351"/>
              <a:gd name="adj2" fmla="val 50000"/>
            </a:avLst>
          </a:prstGeom>
          <a:ln>
            <a:solidFill>
              <a:srgbClr val="C8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48A0F9-3649-4075-8887-DFB183DE2F8A}"/>
              </a:ext>
            </a:extLst>
          </p:cNvPr>
          <p:cNvSpPr/>
          <p:nvPr/>
        </p:nvSpPr>
        <p:spPr>
          <a:xfrm>
            <a:off x="3585402" y="1658008"/>
            <a:ext cx="170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energy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savings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CD0580-C4CA-4C23-B846-3CB4F16F77E2}"/>
              </a:ext>
            </a:extLst>
          </p:cNvPr>
          <p:cNvSpPr/>
          <p:nvPr/>
        </p:nvSpPr>
        <p:spPr>
          <a:xfrm>
            <a:off x="3589005" y="2217013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return of investment</a:t>
            </a:r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3C48E21E-59F5-454D-BE29-DFC919A98C00}"/>
              </a:ext>
            </a:extLst>
          </p:cNvPr>
          <p:cNvSpPr/>
          <p:nvPr/>
        </p:nvSpPr>
        <p:spPr>
          <a:xfrm>
            <a:off x="3756256" y="3271173"/>
            <a:ext cx="490690" cy="438564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616B93-7FA0-4863-9477-652EF0CC750C}"/>
              </a:ext>
            </a:extLst>
          </p:cNvPr>
          <p:cNvSpPr/>
          <p:nvPr/>
        </p:nvSpPr>
        <p:spPr>
          <a:xfrm>
            <a:off x="4185287" y="3490455"/>
            <a:ext cx="4872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assessing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economic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benefits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of each measure at a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disaggregated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(i.e., households) level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95A793CC-3CE9-4253-B873-D49B9759B9CD}"/>
              </a:ext>
            </a:extLst>
          </p:cNvPr>
          <p:cNvSpPr/>
          <p:nvPr/>
        </p:nvSpPr>
        <p:spPr>
          <a:xfrm>
            <a:off x="6217895" y="4470974"/>
            <a:ext cx="807220" cy="744099"/>
          </a:xfrm>
          <a:prstGeom prst="down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80E855-2E94-4BD7-B385-2ECB1B2B5AA1}"/>
              </a:ext>
            </a:extLst>
          </p:cNvPr>
          <p:cNvSpPr/>
          <p:nvPr/>
        </p:nvSpPr>
        <p:spPr>
          <a:xfrm>
            <a:off x="4185288" y="5365601"/>
            <a:ext cx="4872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providing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utilities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&amp; other potential end-users with useful insights</a:t>
            </a: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ADC7191D-1036-41AB-982C-B61A44C68920}"/>
              </a:ext>
            </a:extLst>
          </p:cNvPr>
          <p:cNvSpPr/>
          <p:nvPr/>
        </p:nvSpPr>
        <p:spPr>
          <a:xfrm>
            <a:off x="3756257" y="5075285"/>
            <a:ext cx="490690" cy="438564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D5AF5C-64C3-436E-A333-149216E4DF9B}"/>
              </a:ext>
            </a:extLst>
          </p:cNvPr>
          <p:cNvGrpSpPr/>
          <p:nvPr/>
        </p:nvGrpSpPr>
        <p:grpSpPr>
          <a:xfrm>
            <a:off x="6621505" y="1307281"/>
            <a:ext cx="2011675" cy="1780077"/>
            <a:chOff x="6893815" y="1150906"/>
            <a:chExt cx="2083455" cy="2030426"/>
          </a:xfrm>
        </p:grpSpPr>
        <p:pic>
          <p:nvPicPr>
            <p:cNvPr id="49" name="Picture 48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7B88ED3-EBB2-45C0-8D53-EDCEE5B4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112" y="1732473"/>
              <a:ext cx="1448860" cy="1448859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7C267F-7C48-44E2-BA60-B2220FA5A778}"/>
                </a:ext>
              </a:extLst>
            </p:cNvPr>
            <p:cNvSpPr/>
            <p:nvPr/>
          </p:nvSpPr>
          <p:spPr>
            <a:xfrm>
              <a:off x="6893815" y="1150906"/>
              <a:ext cx="2083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3333"/>
                  </a:solidFill>
                  <a:latin typeface="Times New Roman" panose="02020603050405020304" pitchFamily="18" charset="0"/>
                </a:rPr>
                <a:t>Energy poverty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197DC0-A7F9-404C-8831-D56419EC4F82}"/>
              </a:ext>
            </a:extLst>
          </p:cNvPr>
          <p:cNvGrpSpPr/>
          <p:nvPr/>
        </p:nvGrpSpPr>
        <p:grpSpPr>
          <a:xfrm>
            <a:off x="459000" y="3066131"/>
            <a:ext cx="3243456" cy="3009166"/>
            <a:chOff x="329484" y="2913161"/>
            <a:chExt cx="3243456" cy="300916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11EF0F-D50A-4BC9-A2DD-E00E38DAD675}"/>
                </a:ext>
              </a:extLst>
            </p:cNvPr>
            <p:cNvGrpSpPr/>
            <p:nvPr/>
          </p:nvGrpSpPr>
          <p:grpSpPr>
            <a:xfrm>
              <a:off x="329484" y="3010384"/>
              <a:ext cx="3243456" cy="2911943"/>
              <a:chOff x="226238" y="2648640"/>
              <a:chExt cx="3225312" cy="2617107"/>
            </a:xfrm>
          </p:grpSpPr>
          <p:pic>
            <p:nvPicPr>
              <p:cNvPr id="55" name="Picture 54" descr="A picture containing indoor, floor, wall, sitting&#10;&#10;Description automatically generated">
                <a:extLst>
                  <a:ext uri="{FF2B5EF4-FFF2-40B4-BE49-F238E27FC236}">
                    <a16:creationId xmlns:a16="http://schemas.microsoft.com/office/drawing/2014/main" id="{D6D1F583-C976-4999-A404-EFC66EE0C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8252" y="4000594"/>
                <a:ext cx="1903298" cy="117185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0" name="Picture 59" descr="A close up of a window&#10;&#10;Description automatically generated">
                <a:extLst>
                  <a:ext uri="{FF2B5EF4-FFF2-40B4-BE49-F238E27FC236}">
                    <a16:creationId xmlns:a16="http://schemas.microsoft.com/office/drawing/2014/main" id="{4873819B-07B5-4579-A9B9-6EF1009A6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238" y="3907291"/>
                <a:ext cx="1331286" cy="135845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1" name="Picture 60" descr="A picture containing light, object, indoor&#10;&#10;Description automatically generated">
                <a:extLst>
                  <a:ext uri="{FF2B5EF4-FFF2-40B4-BE49-F238E27FC236}">
                    <a16:creationId xmlns:a16="http://schemas.microsoft.com/office/drawing/2014/main" id="{187D26AA-E29E-4F2A-8B94-4EF6429DF6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55" t="5654" r="9217" b="2576"/>
              <a:stretch/>
            </p:blipFill>
            <p:spPr>
              <a:xfrm rot="10800000">
                <a:off x="1795578" y="2648640"/>
                <a:ext cx="1408650" cy="122810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E13E204-508F-459C-ACF7-3E693669D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9" t="1874" r="15347" b="10826"/>
            <a:stretch/>
          </p:blipFill>
          <p:spPr>
            <a:xfrm>
              <a:off x="381304" y="2913161"/>
              <a:ext cx="1380258" cy="1463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81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568CD9-54A9-4F6A-81D7-91627B8AE96A}"/>
              </a:ext>
            </a:extLst>
          </p:cNvPr>
          <p:cNvSpPr txBox="1"/>
          <p:nvPr/>
        </p:nvSpPr>
        <p:spPr>
          <a:xfrm>
            <a:off x="459000" y="1315000"/>
            <a:ext cx="8226000" cy="159156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Research Question</a:t>
            </a:r>
          </a:p>
          <a:p>
            <a:pPr lvl="0" algn="just">
              <a:lnSpc>
                <a:spcPts val="3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How can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Demand-Flexibility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be brought into the Greek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sector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without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jeopardizing thermal comfort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services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of the occupants?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57CAF0-AA50-478F-9BA6-4F3E9CF6E086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D55E03-87DE-48CF-B9F6-29251B1B49B0}"/>
              </a:ext>
            </a:extLst>
          </p:cNvPr>
          <p:cNvGrpSpPr/>
          <p:nvPr/>
        </p:nvGrpSpPr>
        <p:grpSpPr>
          <a:xfrm>
            <a:off x="459000" y="3066131"/>
            <a:ext cx="3243456" cy="3009166"/>
            <a:chOff x="329484" y="2913161"/>
            <a:chExt cx="3243456" cy="300916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AD2499-E688-4273-BBC9-DB550C3179CA}"/>
                </a:ext>
              </a:extLst>
            </p:cNvPr>
            <p:cNvGrpSpPr/>
            <p:nvPr/>
          </p:nvGrpSpPr>
          <p:grpSpPr>
            <a:xfrm>
              <a:off x="329484" y="3010384"/>
              <a:ext cx="3243456" cy="2911943"/>
              <a:chOff x="226238" y="2648640"/>
              <a:chExt cx="3225312" cy="2617107"/>
            </a:xfrm>
          </p:grpSpPr>
          <p:pic>
            <p:nvPicPr>
              <p:cNvPr id="23" name="Picture 22" descr="A picture containing indoor, floor, wall, sitting&#10;&#10;Description automatically generated">
                <a:extLst>
                  <a:ext uri="{FF2B5EF4-FFF2-40B4-BE49-F238E27FC236}">
                    <a16:creationId xmlns:a16="http://schemas.microsoft.com/office/drawing/2014/main" id="{248FD906-1FBF-4466-9308-EA3BCF4E4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8252" y="4000594"/>
                <a:ext cx="1903298" cy="117185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4" name="Picture 23" descr="A close up of a window&#10;&#10;Description automatically generated">
                <a:extLst>
                  <a:ext uri="{FF2B5EF4-FFF2-40B4-BE49-F238E27FC236}">
                    <a16:creationId xmlns:a16="http://schemas.microsoft.com/office/drawing/2014/main" id="{14428258-70E1-4AA3-840F-ED6AAD85B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238" y="3907291"/>
                <a:ext cx="1331286" cy="135845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" name="Picture 24" descr="A picture containing light, object, indoor&#10;&#10;Description automatically generated">
                <a:extLst>
                  <a:ext uri="{FF2B5EF4-FFF2-40B4-BE49-F238E27FC236}">
                    <a16:creationId xmlns:a16="http://schemas.microsoft.com/office/drawing/2014/main" id="{47A096F7-A9B8-476F-B314-9D0BB874C3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55" t="5654" r="9217" b="2576"/>
              <a:stretch/>
            </p:blipFill>
            <p:spPr>
              <a:xfrm rot="10800000">
                <a:off x="1795578" y="2648640"/>
                <a:ext cx="1408650" cy="1228106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A8E6B3-EB54-4104-9E95-AECA9365E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9" t="1874" r="15347" b="10826"/>
            <a:stretch/>
          </p:blipFill>
          <p:spPr>
            <a:xfrm>
              <a:off x="381304" y="2913161"/>
              <a:ext cx="1380258" cy="1463684"/>
            </a:xfrm>
            <a:prstGeom prst="rect">
              <a:avLst/>
            </a:prstGeom>
          </p:spPr>
        </p:pic>
      </p:grpSp>
      <p:pic>
        <p:nvPicPr>
          <p:cNvPr id="26" name="Picture 25" descr="A screenshot of a video game&#10;&#10;Description automatically generated">
            <a:extLst>
              <a:ext uri="{FF2B5EF4-FFF2-40B4-BE49-F238E27FC236}">
                <a16:creationId xmlns:a16="http://schemas.microsoft.com/office/drawing/2014/main" id="{6E651DE3-AE48-4083-A917-556E2D3EE1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4868077" y="3483708"/>
            <a:ext cx="3810000" cy="26355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DD3C266-619B-4D94-9D95-F90ABD7E2C71}"/>
              </a:ext>
            </a:extLst>
          </p:cNvPr>
          <p:cNvSpPr/>
          <p:nvPr/>
        </p:nvSpPr>
        <p:spPr>
          <a:xfrm>
            <a:off x="4492164" y="3174020"/>
            <a:ext cx="4561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Towards the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81A55"/>
                </a:solidFill>
                <a:latin typeface="Times New Roman" panose="02020603050405020304" pitchFamily="18" charset="0"/>
              </a:rPr>
              <a:t>Smart</a:t>
            </a:r>
            <a:r>
              <a:rPr lang="el-GR" sz="2400" b="1" dirty="0">
                <a:solidFill>
                  <a:srgbClr val="C81A55"/>
                </a:solidFill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81A55"/>
                </a:solidFill>
                <a:latin typeface="Times New Roman" panose="02020603050405020304" pitchFamily="18" charset="0"/>
              </a:rPr>
              <a:t>Grid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paradigm</a:t>
            </a:r>
          </a:p>
        </p:txBody>
      </p:sp>
    </p:spTree>
    <p:extLst>
      <p:ext uri="{BB962C8B-B14F-4D97-AF65-F5344CB8AC3E}">
        <p14:creationId xmlns:p14="http://schemas.microsoft.com/office/powerpoint/2010/main" val="316578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Brace 2">
            <a:extLst>
              <a:ext uri="{FF2B5EF4-FFF2-40B4-BE49-F238E27FC236}">
                <a16:creationId xmlns:a16="http://schemas.microsoft.com/office/drawing/2014/main" id="{4CDCED64-8902-4A85-9ADD-D2868198AB1B}"/>
              </a:ext>
            </a:extLst>
          </p:cNvPr>
          <p:cNvSpPr/>
          <p:nvPr/>
        </p:nvSpPr>
        <p:spPr>
          <a:xfrm rot="5400000">
            <a:off x="1278973" y="270277"/>
            <a:ext cx="187099" cy="2543714"/>
          </a:xfrm>
          <a:prstGeom prst="leftBrace">
            <a:avLst>
              <a:gd name="adj1" fmla="val 22314"/>
              <a:gd name="adj2" fmla="val 509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D87468-B707-407D-8D62-2D594041691D}"/>
              </a:ext>
            </a:extLst>
          </p:cNvPr>
          <p:cNvSpPr/>
          <p:nvPr/>
        </p:nvSpPr>
        <p:spPr>
          <a:xfrm>
            <a:off x="1725786" y="1671797"/>
            <a:ext cx="918594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Parameters for n buildings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9D1DE-5C0C-4ED5-9BFB-808C8286ACF6}"/>
              </a:ext>
            </a:extLst>
          </p:cNvPr>
          <p:cNvSpPr/>
          <p:nvPr/>
        </p:nvSpPr>
        <p:spPr>
          <a:xfrm>
            <a:off x="201333" y="1962343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Weather climate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8DE0F-B7C8-47FC-A731-B5144B0AAAEF}"/>
              </a:ext>
            </a:extLst>
          </p:cNvPr>
          <p:cNvSpPr txBox="1"/>
          <p:nvPr/>
        </p:nvSpPr>
        <p:spPr>
          <a:xfrm>
            <a:off x="1016017" y="1171890"/>
            <a:ext cx="696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Inputs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30EBD8-AAFA-4A41-A2BB-37ABE0C631EF}"/>
              </a:ext>
            </a:extLst>
          </p:cNvPr>
          <p:cNvSpPr/>
          <p:nvPr/>
        </p:nvSpPr>
        <p:spPr>
          <a:xfrm>
            <a:off x="201333" y="2988508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HVAC control settings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01AF92-BE15-48B5-A13A-7E0D667CEA40}"/>
              </a:ext>
            </a:extLst>
          </p:cNvPr>
          <p:cNvSpPr/>
          <p:nvPr/>
        </p:nvSpPr>
        <p:spPr>
          <a:xfrm>
            <a:off x="201333" y="4010798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Occupancy profiles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D206E-8FE8-4EB3-B553-C33FF470A2E2}"/>
              </a:ext>
            </a:extLst>
          </p:cNvPr>
          <p:cNvSpPr/>
          <p:nvPr/>
        </p:nvSpPr>
        <p:spPr>
          <a:xfrm>
            <a:off x="201333" y="5007286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Activity profiles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1997B4-2966-43B6-B62A-633738A27FC0}"/>
              </a:ext>
            </a:extLst>
          </p:cNvPr>
          <p:cNvGrpSpPr/>
          <p:nvPr/>
        </p:nvGrpSpPr>
        <p:grpSpPr>
          <a:xfrm>
            <a:off x="2644380" y="1750918"/>
            <a:ext cx="499145" cy="149640"/>
            <a:chOff x="2644380" y="1918304"/>
            <a:chExt cx="499145" cy="14964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63FFAEB-0102-4828-8F23-1D849EE90653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2644380" y="1918304"/>
              <a:ext cx="499145" cy="664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9D6C04-88D4-4DBF-901D-4D8B9C4B86FB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644380" y="1984735"/>
              <a:ext cx="421548" cy="832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381460-4667-41D4-B459-4478475D84A4}"/>
              </a:ext>
            </a:extLst>
          </p:cNvPr>
          <p:cNvGrpSpPr/>
          <p:nvPr/>
        </p:nvGrpSpPr>
        <p:grpSpPr>
          <a:xfrm>
            <a:off x="2027844" y="2464831"/>
            <a:ext cx="998291" cy="1330757"/>
            <a:chOff x="1939952" y="2909028"/>
            <a:chExt cx="998291" cy="13307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240263-836F-47B3-B4CF-48B96070F1EF}"/>
                </a:ext>
              </a:extLst>
            </p:cNvPr>
            <p:cNvSpPr/>
            <p:nvPr/>
          </p:nvSpPr>
          <p:spPr>
            <a:xfrm>
              <a:off x="1939952" y="2909028"/>
              <a:ext cx="998291" cy="625876"/>
            </a:xfrm>
            <a:prstGeom prst="rect">
              <a:avLst/>
            </a:prstGeom>
            <a:solidFill>
              <a:srgbClr val="EA4E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Irradiance module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E828E9-05CD-4F1A-B2CE-D428BD1213A4}"/>
                </a:ext>
              </a:extLst>
            </p:cNvPr>
            <p:cNvSpPr/>
            <p:nvPr/>
          </p:nvSpPr>
          <p:spPr>
            <a:xfrm>
              <a:off x="1939952" y="3613909"/>
              <a:ext cx="998291" cy="625876"/>
            </a:xfrm>
            <a:prstGeom prst="rect">
              <a:avLst/>
            </a:prstGeom>
            <a:solidFill>
              <a:srgbClr val="EA4E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External temperature module</a:t>
              </a:r>
            </a:p>
          </p:txBody>
        </p: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2344689-A693-45F0-A235-9598DF7A7BD0}"/>
              </a:ext>
            </a:extLst>
          </p:cNvPr>
          <p:cNvCxnSpPr>
            <a:cxnSpLocks/>
            <a:stCxn id="20" idx="2"/>
            <a:endCxn id="25" idx="1"/>
          </p:cNvCxnSpPr>
          <p:nvPr/>
        </p:nvCxnSpPr>
        <p:spPr>
          <a:xfrm rot="16200000" flipH="1">
            <a:off x="1269386" y="2019311"/>
            <a:ext cx="189550" cy="132736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C1959D1-F27D-4C63-9AA1-3A9F706A86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74154" y="3010270"/>
            <a:ext cx="969327" cy="525862"/>
          </a:xfrm>
          <a:prstGeom prst="bentConnector3">
            <a:avLst>
              <a:gd name="adj1" fmla="val 9933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02EEA12-B289-451B-8C5C-BFB53DB4D7C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H="1">
            <a:off x="2027844" y="2777769"/>
            <a:ext cx="998291" cy="704881"/>
          </a:xfrm>
          <a:prstGeom prst="bentConnector5">
            <a:avLst>
              <a:gd name="adj1" fmla="val -13655"/>
              <a:gd name="adj2" fmla="val 50000"/>
              <a:gd name="adj3" fmla="val 12289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287314-E38D-4E15-AD26-2E9F68D24965}"/>
              </a:ext>
            </a:extLst>
          </p:cNvPr>
          <p:cNvGrpSpPr/>
          <p:nvPr/>
        </p:nvGrpSpPr>
        <p:grpSpPr>
          <a:xfrm>
            <a:off x="3240801" y="1731780"/>
            <a:ext cx="4407313" cy="4220948"/>
            <a:chOff x="3240801" y="1731780"/>
            <a:chExt cx="3872319" cy="422094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26D2A5-F32B-4096-83F4-1DF7953FBAF3}"/>
                </a:ext>
              </a:extLst>
            </p:cNvPr>
            <p:cNvSpPr/>
            <p:nvPr/>
          </p:nvSpPr>
          <p:spPr>
            <a:xfrm>
              <a:off x="3240801" y="1731780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078F35-0B1D-43F5-A07C-29DD45B84FB5}"/>
                </a:ext>
              </a:extLst>
            </p:cNvPr>
            <p:cNvSpPr/>
            <p:nvPr/>
          </p:nvSpPr>
          <p:spPr>
            <a:xfrm>
              <a:off x="3318398" y="1807689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2EDBEB5-5B83-4765-AF75-593547D9AE83}"/>
                </a:ext>
              </a:extLst>
            </p:cNvPr>
            <p:cNvSpPr/>
            <p:nvPr/>
          </p:nvSpPr>
          <p:spPr>
            <a:xfrm>
              <a:off x="3415674" y="1900558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1DA88F5-96CF-473B-AC19-1A6FC3658FF8}"/>
              </a:ext>
            </a:extLst>
          </p:cNvPr>
          <p:cNvSpPr txBox="1"/>
          <p:nvPr/>
        </p:nvSpPr>
        <p:spPr>
          <a:xfrm>
            <a:off x="7925015" y="1586516"/>
            <a:ext cx="108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 number of buildings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7A13F27-1381-40B8-94C6-146DDC07BA71}"/>
              </a:ext>
            </a:extLst>
          </p:cNvPr>
          <p:cNvGrpSpPr/>
          <p:nvPr/>
        </p:nvGrpSpPr>
        <p:grpSpPr>
          <a:xfrm>
            <a:off x="7623954" y="1701976"/>
            <a:ext cx="301061" cy="211427"/>
            <a:chOff x="7689522" y="1760578"/>
            <a:chExt cx="301061" cy="21142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7938FCB-5C1F-4660-94BC-6548B1481263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7689522" y="1760578"/>
              <a:ext cx="301061" cy="115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179393-604E-48C8-8C43-10EE5BE2EF6B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7805337" y="1875951"/>
              <a:ext cx="185246" cy="96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A492C3B-BD59-4399-83E4-E858403E4052}"/>
              </a:ext>
            </a:extLst>
          </p:cNvPr>
          <p:cNvSpPr/>
          <p:nvPr/>
        </p:nvSpPr>
        <p:spPr>
          <a:xfrm>
            <a:off x="3619800" y="5228739"/>
            <a:ext cx="998291" cy="625876"/>
          </a:xfrm>
          <a:prstGeom prst="rect">
            <a:avLst/>
          </a:prstGeom>
          <a:solidFill>
            <a:srgbClr val="DCD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Control strategies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C3F0C6C-A025-4586-8D73-645E17FDBA40}"/>
              </a:ext>
            </a:extLst>
          </p:cNvPr>
          <p:cNvSpPr/>
          <p:nvPr/>
        </p:nvSpPr>
        <p:spPr>
          <a:xfrm>
            <a:off x="5781271" y="5232891"/>
            <a:ext cx="998291" cy="625876"/>
          </a:xfrm>
          <a:prstGeom prst="rect">
            <a:avLst/>
          </a:prstGeom>
          <a:solidFill>
            <a:srgbClr val="C81A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Thermal comfort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33D497-494A-4636-B716-C523ECBC16AF}"/>
              </a:ext>
            </a:extLst>
          </p:cNvPr>
          <p:cNvSpPr/>
          <p:nvPr/>
        </p:nvSpPr>
        <p:spPr>
          <a:xfrm>
            <a:off x="3485274" y="4379353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Occupancy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D24591-9F03-4570-A7DB-5A335C64BB0A}"/>
              </a:ext>
            </a:extLst>
          </p:cNvPr>
          <p:cNvSpPr/>
          <p:nvPr/>
        </p:nvSpPr>
        <p:spPr>
          <a:xfrm>
            <a:off x="5151391" y="4323736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Appliances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EEF2E68-0616-4DE4-8DCA-D7B4FEFE9A80}"/>
              </a:ext>
            </a:extLst>
          </p:cNvPr>
          <p:cNvSpPr/>
          <p:nvPr/>
        </p:nvSpPr>
        <p:spPr>
          <a:xfrm>
            <a:off x="3493437" y="3300767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Smart thermostat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A950F1-FD7B-4DE5-917F-1D6A9B5F35E4}"/>
              </a:ext>
            </a:extLst>
          </p:cNvPr>
          <p:cNvSpPr/>
          <p:nvPr/>
        </p:nvSpPr>
        <p:spPr>
          <a:xfrm>
            <a:off x="6592711" y="3353924"/>
            <a:ext cx="998291" cy="626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</a:rPr>
              <a:t>Net building electrical demand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E093223-8A71-4160-97EF-52E945A4D40E}"/>
              </a:ext>
            </a:extLst>
          </p:cNvPr>
          <p:cNvSpPr/>
          <p:nvPr/>
        </p:nvSpPr>
        <p:spPr>
          <a:xfrm>
            <a:off x="4878188" y="3362313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HVAC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100D2E8-13FD-4472-BD1C-A5C56D952ADC}"/>
              </a:ext>
            </a:extLst>
          </p:cNvPr>
          <p:cNvSpPr/>
          <p:nvPr/>
        </p:nvSpPr>
        <p:spPr>
          <a:xfrm>
            <a:off x="6090819" y="3504854"/>
            <a:ext cx="359832" cy="3405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6C6808A-7F08-4DEE-8306-169F2A37A78A}"/>
              </a:ext>
            </a:extLst>
          </p:cNvPr>
          <p:cNvSpPr/>
          <p:nvPr/>
        </p:nvSpPr>
        <p:spPr>
          <a:xfrm>
            <a:off x="8068037" y="4066198"/>
            <a:ext cx="998291" cy="626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</a:rPr>
              <a:t>Aggregated results for n buildings</a:t>
            </a:r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2E04760C-C3BC-4EDC-9643-38023368AD2D}"/>
              </a:ext>
            </a:extLst>
          </p:cNvPr>
          <p:cNvSpPr/>
          <p:nvPr/>
        </p:nvSpPr>
        <p:spPr>
          <a:xfrm rot="5400000">
            <a:off x="7744147" y="1934956"/>
            <a:ext cx="176489" cy="2543714"/>
          </a:xfrm>
          <a:prstGeom prst="leftBrace">
            <a:avLst>
              <a:gd name="adj1" fmla="val 22314"/>
              <a:gd name="adj2" fmla="val 440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CE925B9-05E0-46D9-9685-D5960C9828C8}"/>
              </a:ext>
            </a:extLst>
          </p:cNvPr>
          <p:cNvSpPr txBox="1"/>
          <p:nvPr/>
        </p:nvSpPr>
        <p:spPr>
          <a:xfrm>
            <a:off x="7598871" y="2797405"/>
            <a:ext cx="81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Outputs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0E47F99-A4A4-4017-A252-EA4A1B2BE014}"/>
              </a:ext>
            </a:extLst>
          </p:cNvPr>
          <p:cNvCxnSpPr>
            <a:cxnSpLocks/>
            <a:stCxn id="93" idx="3"/>
            <a:endCxn id="97" idx="2"/>
          </p:cNvCxnSpPr>
          <p:nvPr/>
        </p:nvCxnSpPr>
        <p:spPr>
          <a:xfrm flipV="1">
            <a:off x="5876479" y="3675127"/>
            <a:ext cx="214340" cy="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C68C412D-0743-43D6-BB61-D4519F47A74D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6472900" y="3666862"/>
            <a:ext cx="119811" cy="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847EB864-6A83-4943-BFCB-B3F0543A0B6F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6149682" y="3854406"/>
            <a:ext cx="121053" cy="7822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5ACF0A22-30C6-4B20-8166-4426ACDE5B27}"/>
              </a:ext>
            </a:extLst>
          </p:cNvPr>
          <p:cNvCxnSpPr>
            <a:cxnSpLocks/>
            <a:stCxn id="21" idx="2"/>
            <a:endCxn id="91" idx="1"/>
          </p:cNvCxnSpPr>
          <p:nvPr/>
        </p:nvCxnSpPr>
        <p:spPr>
          <a:xfrm rot="5400000" flipH="1" flipV="1">
            <a:off x="2096618" y="2217566"/>
            <a:ext cx="679" cy="2792958"/>
          </a:xfrm>
          <a:prstGeom prst="bentConnector4">
            <a:avLst>
              <a:gd name="adj1" fmla="val -44229602"/>
              <a:gd name="adj2" fmla="val 8807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915581DC-CFC3-4388-82CA-3DA94D2FCB94}"/>
              </a:ext>
            </a:extLst>
          </p:cNvPr>
          <p:cNvCxnSpPr>
            <a:cxnSpLocks/>
            <a:stCxn id="26" idx="2"/>
            <a:endCxn id="93" idx="2"/>
          </p:cNvCxnSpPr>
          <p:nvPr/>
        </p:nvCxnSpPr>
        <p:spPr>
          <a:xfrm rot="16200000" flipH="1">
            <a:off x="3855862" y="2466716"/>
            <a:ext cx="192601" cy="2850344"/>
          </a:xfrm>
          <a:prstGeom prst="bentConnector3">
            <a:avLst>
              <a:gd name="adj1" fmla="val 21869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A30B18DB-5C41-4C55-9C9A-37415ABA0C02}"/>
              </a:ext>
            </a:extLst>
          </p:cNvPr>
          <p:cNvCxnSpPr>
            <a:cxnSpLocks/>
            <a:stCxn id="22" idx="3"/>
            <a:endCxn id="84" idx="1"/>
          </p:cNvCxnSpPr>
          <p:nvPr/>
        </p:nvCxnSpPr>
        <p:spPr>
          <a:xfrm>
            <a:off x="1199624" y="4323736"/>
            <a:ext cx="2285650" cy="3685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095E81B9-92A5-4558-B0C7-2BA64B9A5FB9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1199624" y="4664482"/>
            <a:ext cx="1152833" cy="65574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or: Elbow 152">
            <a:extLst>
              <a:ext uri="{FF2B5EF4-FFF2-40B4-BE49-F238E27FC236}">
                <a16:creationId xmlns:a16="http://schemas.microsoft.com/office/drawing/2014/main" id="{7D119750-5F76-46B4-A90E-F33A8E36BDCC}"/>
              </a:ext>
            </a:extLst>
          </p:cNvPr>
          <p:cNvCxnSpPr>
            <a:cxnSpLocks/>
            <a:stCxn id="84" idx="3"/>
            <a:endCxn id="82" idx="1"/>
          </p:cNvCxnSpPr>
          <p:nvPr/>
        </p:nvCxnSpPr>
        <p:spPr>
          <a:xfrm flipH="1">
            <a:off x="3619800" y="4692291"/>
            <a:ext cx="863765" cy="849386"/>
          </a:xfrm>
          <a:prstGeom prst="bentConnector5">
            <a:avLst>
              <a:gd name="adj1" fmla="val -8013"/>
              <a:gd name="adj2" fmla="val 50000"/>
              <a:gd name="adj3" fmla="val 1148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F6769817-C6A2-453E-8275-E37537BDB47E}"/>
              </a:ext>
            </a:extLst>
          </p:cNvPr>
          <p:cNvCxnSpPr>
            <a:cxnSpLocks/>
            <a:stCxn id="91" idx="3"/>
            <a:endCxn id="93" idx="1"/>
          </p:cNvCxnSpPr>
          <p:nvPr/>
        </p:nvCxnSpPr>
        <p:spPr>
          <a:xfrm>
            <a:off x="4491728" y="3613705"/>
            <a:ext cx="386460" cy="6154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DDB18998-D8FF-4D0B-8A71-7C01BC946639}"/>
              </a:ext>
            </a:extLst>
          </p:cNvPr>
          <p:cNvCxnSpPr>
            <a:cxnSpLocks/>
            <a:stCxn id="84" idx="3"/>
            <a:endCxn id="85" idx="1"/>
          </p:cNvCxnSpPr>
          <p:nvPr/>
        </p:nvCxnSpPr>
        <p:spPr>
          <a:xfrm flipV="1">
            <a:off x="4483565" y="4636674"/>
            <a:ext cx="667826" cy="55617"/>
          </a:xfrm>
          <a:prstGeom prst="bentConnector3">
            <a:avLst>
              <a:gd name="adj1" fmla="val 751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1546D565-270E-4D24-817E-489AF5A4470D}"/>
              </a:ext>
            </a:extLst>
          </p:cNvPr>
          <p:cNvCxnSpPr>
            <a:cxnSpLocks/>
            <a:stCxn id="84" idx="3"/>
            <a:endCxn id="83" idx="1"/>
          </p:cNvCxnSpPr>
          <p:nvPr/>
        </p:nvCxnSpPr>
        <p:spPr>
          <a:xfrm>
            <a:off x="4483565" y="4692291"/>
            <a:ext cx="1297706" cy="853538"/>
          </a:xfrm>
          <a:prstGeom prst="bentConnector3">
            <a:avLst>
              <a:gd name="adj1" fmla="val 382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5F125E64-1E2F-4BB7-8942-72DF2FFE069B}"/>
              </a:ext>
            </a:extLst>
          </p:cNvPr>
          <p:cNvCxnSpPr>
            <a:cxnSpLocks/>
            <a:stCxn id="82" idx="3"/>
            <a:endCxn id="91" idx="2"/>
          </p:cNvCxnSpPr>
          <p:nvPr/>
        </p:nvCxnSpPr>
        <p:spPr>
          <a:xfrm flipH="1" flipV="1">
            <a:off x="3992583" y="3926643"/>
            <a:ext cx="625508" cy="1615034"/>
          </a:xfrm>
          <a:prstGeom prst="bentConnector4">
            <a:avLst>
              <a:gd name="adj1" fmla="val -16481"/>
              <a:gd name="adj2" fmla="val 7578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D809D1FA-1B89-4C26-BAA4-A22E7D21F7F9}"/>
              </a:ext>
            </a:extLst>
          </p:cNvPr>
          <p:cNvCxnSpPr>
            <a:cxnSpLocks/>
            <a:stCxn id="92" idx="3"/>
            <a:endCxn id="99" idx="1"/>
          </p:cNvCxnSpPr>
          <p:nvPr/>
        </p:nvCxnSpPr>
        <p:spPr>
          <a:xfrm>
            <a:off x="7591002" y="3666971"/>
            <a:ext cx="477035" cy="7122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Brace 66">
            <a:extLst>
              <a:ext uri="{FF2B5EF4-FFF2-40B4-BE49-F238E27FC236}">
                <a16:creationId xmlns:a16="http://schemas.microsoft.com/office/drawing/2014/main" id="{E8218E71-40B8-4A7F-9CA5-A4C922A5364E}"/>
              </a:ext>
            </a:extLst>
          </p:cNvPr>
          <p:cNvSpPr/>
          <p:nvPr/>
        </p:nvSpPr>
        <p:spPr>
          <a:xfrm rot="5400000">
            <a:off x="5054335" y="-1120366"/>
            <a:ext cx="66429" cy="5121127"/>
          </a:xfrm>
          <a:prstGeom prst="leftBrace">
            <a:avLst>
              <a:gd name="adj1" fmla="val 22314"/>
              <a:gd name="adj2" fmla="val 4991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1959B5-FBB9-44BF-B7AE-6D34DDCFC815}"/>
              </a:ext>
            </a:extLst>
          </p:cNvPr>
          <p:cNvSpPr txBox="1"/>
          <p:nvPr/>
        </p:nvSpPr>
        <p:spPr>
          <a:xfrm>
            <a:off x="4531974" y="1179756"/>
            <a:ext cx="119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Main model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A4C6C30-CE8A-4FE5-9CB3-336EF306D5FE}"/>
              </a:ext>
            </a:extLst>
          </p:cNvPr>
          <p:cNvCxnSpPr>
            <a:cxnSpLocks/>
          </p:cNvCxnSpPr>
          <p:nvPr/>
        </p:nvCxnSpPr>
        <p:spPr>
          <a:xfrm>
            <a:off x="3030556" y="2775686"/>
            <a:ext cx="4092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4DE0AA7-A61E-47F4-A66B-A66B0B3A0DCC}"/>
              </a:ext>
            </a:extLst>
          </p:cNvPr>
          <p:cNvCxnSpPr>
            <a:cxnSpLocks/>
          </p:cNvCxnSpPr>
          <p:nvPr/>
        </p:nvCxnSpPr>
        <p:spPr>
          <a:xfrm>
            <a:off x="3026135" y="3482650"/>
            <a:ext cx="4092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DDFA56E-0D1B-45F6-A93C-52DCAE1D749D}"/>
              </a:ext>
            </a:extLst>
          </p:cNvPr>
          <p:cNvSpPr/>
          <p:nvPr/>
        </p:nvSpPr>
        <p:spPr>
          <a:xfrm>
            <a:off x="2007370" y="5491013"/>
            <a:ext cx="998291" cy="625876"/>
          </a:xfrm>
          <a:prstGeom prst="rect">
            <a:avLst/>
          </a:prstGeom>
          <a:solidFill>
            <a:srgbClr val="1529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Demand-Response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3B55F4-1200-4201-9036-E1AD19DCCF52}"/>
              </a:ext>
            </a:extLst>
          </p:cNvPr>
          <p:cNvSpPr txBox="1"/>
          <p:nvPr/>
        </p:nvSpPr>
        <p:spPr>
          <a:xfrm>
            <a:off x="1828193" y="5036795"/>
            <a:ext cx="135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Wholesale Electricity Market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8BFF4C80-5C4E-434B-8E64-F9802FE5B009}"/>
              </a:ext>
            </a:extLst>
          </p:cNvPr>
          <p:cNvCxnSpPr>
            <a:cxnSpLocks/>
            <a:stCxn id="58" idx="3"/>
            <a:endCxn id="82" idx="2"/>
          </p:cNvCxnSpPr>
          <p:nvPr/>
        </p:nvCxnSpPr>
        <p:spPr>
          <a:xfrm>
            <a:off x="3005661" y="5803951"/>
            <a:ext cx="1113285" cy="50664"/>
          </a:xfrm>
          <a:prstGeom prst="bentConnector4">
            <a:avLst>
              <a:gd name="adj1" fmla="val 12511"/>
              <a:gd name="adj2" fmla="val 46841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D47E9E3-4368-434D-93A0-B09A442D327A}"/>
              </a:ext>
            </a:extLst>
          </p:cNvPr>
          <p:cNvSpPr/>
          <p:nvPr/>
        </p:nvSpPr>
        <p:spPr>
          <a:xfrm>
            <a:off x="292963" y="6224631"/>
            <a:ext cx="2351417" cy="504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 descr="A close up of a sign&#10;&#10;Description automatically generated">
            <a:extLst>
              <a:ext uri="{FF2B5EF4-FFF2-40B4-BE49-F238E27FC236}">
                <a16:creationId xmlns:a16="http://schemas.microsoft.com/office/drawing/2014/main" id="{AD41928D-45F4-4678-947A-D91F4D50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72631C3-C7BE-4FF7-8C30-D07996573344}"/>
              </a:ext>
            </a:extLst>
          </p:cNvPr>
          <p:cNvSpPr txBox="1"/>
          <p:nvPr/>
        </p:nvSpPr>
        <p:spPr>
          <a:xfrm>
            <a:off x="292964" y="23635"/>
            <a:ext cx="871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734681-ED33-49CB-9C4D-110CD0DA0FD2}"/>
              </a:ext>
            </a:extLst>
          </p:cNvPr>
          <p:cNvSpPr/>
          <p:nvPr/>
        </p:nvSpPr>
        <p:spPr>
          <a:xfrm>
            <a:off x="4878188" y="2594587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Electricity Storage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A068A6-0EEE-4E1A-8F0F-D47F17DC1204}"/>
              </a:ext>
            </a:extLst>
          </p:cNvPr>
          <p:cNvSpPr/>
          <p:nvPr/>
        </p:nvSpPr>
        <p:spPr>
          <a:xfrm>
            <a:off x="3581686" y="2048181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PV installation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325C1C2-4273-4D3D-BFFB-C3B9A8E08DC9}"/>
              </a:ext>
            </a:extLst>
          </p:cNvPr>
          <p:cNvSpPr/>
          <p:nvPr/>
        </p:nvSpPr>
        <p:spPr>
          <a:xfrm>
            <a:off x="6090819" y="2745727"/>
            <a:ext cx="359832" cy="372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-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A1848B-F016-465D-B48B-981D16E04ABE}"/>
              </a:ext>
            </a:extLst>
          </p:cNvPr>
          <p:cNvSpPr/>
          <p:nvPr/>
        </p:nvSpPr>
        <p:spPr>
          <a:xfrm>
            <a:off x="3493437" y="1982353"/>
            <a:ext cx="3013494" cy="1265628"/>
          </a:xfrm>
          <a:prstGeom prst="rect">
            <a:avLst/>
          </a:prstGeom>
          <a:solidFill>
            <a:srgbClr val="F1F6E0">
              <a:alpha val="80000"/>
            </a:srgbClr>
          </a:solidFill>
          <a:ln>
            <a:solidFill>
              <a:srgbClr val="F1F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C26330-063E-4301-84E8-A2CAD1BDE7BF}"/>
              </a:ext>
            </a:extLst>
          </p:cNvPr>
          <p:cNvSpPr txBox="1"/>
          <p:nvPr/>
        </p:nvSpPr>
        <p:spPr>
          <a:xfrm>
            <a:off x="6135715" y="2003201"/>
            <a:ext cx="135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Building envelope</a:t>
            </a:r>
          </a:p>
        </p:txBody>
      </p:sp>
    </p:spTree>
    <p:extLst>
      <p:ext uri="{BB962C8B-B14F-4D97-AF65-F5344CB8AC3E}">
        <p14:creationId xmlns:p14="http://schemas.microsoft.com/office/powerpoint/2010/main" val="240875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90DDCF-B3FF-41C4-8ADC-CC9161F7D92B}"/>
              </a:ext>
            </a:extLst>
          </p:cNvPr>
          <p:cNvSpPr txBox="1"/>
          <p:nvPr/>
        </p:nvSpPr>
        <p:spPr>
          <a:xfrm>
            <a:off x="462457" y="1365729"/>
            <a:ext cx="2418424" cy="3686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99D5D2B-FF72-4470-82A2-A8193F13B9AE}"/>
              </a:ext>
            </a:extLst>
          </p:cNvPr>
          <p:cNvSpPr/>
          <p:nvPr/>
        </p:nvSpPr>
        <p:spPr>
          <a:xfrm>
            <a:off x="3630076" y="2367905"/>
            <a:ext cx="2607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C61D53"/>
                </a:solidFill>
                <a:latin typeface="Trebuchet MS" panose="020B0603020202020204" pitchFamily="34" charset="0"/>
              </a:rPr>
              <a:t>Reference Floor Area: 162m</a:t>
            </a:r>
            <a:r>
              <a:rPr lang="en-US" sz="1400" baseline="30000" dirty="0">
                <a:solidFill>
                  <a:srgbClr val="C61D53"/>
                </a:solidFill>
                <a:latin typeface="Trebuchet MS" panose="020B0603020202020204" pitchFamily="34" charset="0"/>
              </a:rPr>
              <a:t>2</a:t>
            </a:r>
            <a:endParaRPr lang="el-GR" sz="1400" baseline="300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D91816-244C-4379-AD24-3C8CF177FE0E}"/>
              </a:ext>
            </a:extLst>
          </p:cNvPr>
          <p:cNvSpPr/>
          <p:nvPr/>
        </p:nvSpPr>
        <p:spPr>
          <a:xfrm>
            <a:off x="6521183" y="3465482"/>
            <a:ext cx="2607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C61D53"/>
                </a:solidFill>
                <a:latin typeface="Trebuchet MS" panose="020B0603020202020204" pitchFamily="34" charset="0"/>
              </a:rPr>
              <a:t>Reference Floor Area: 255m</a:t>
            </a:r>
            <a:r>
              <a:rPr lang="en-US" sz="1400" baseline="30000" dirty="0">
                <a:solidFill>
                  <a:srgbClr val="C61D53"/>
                </a:solidFill>
                <a:latin typeface="Trebuchet MS" panose="020B0603020202020204" pitchFamily="34" charset="0"/>
              </a:rPr>
              <a:t>2</a:t>
            </a:r>
            <a:endParaRPr lang="el-GR" sz="1400" baseline="300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24C0455A-3675-4913-A008-6C83C78C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70" y="3281880"/>
            <a:ext cx="2864150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3FF76117-DDEC-4016-A350-57D0CCE4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17" y="1287937"/>
            <a:ext cx="2864150" cy="21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raphic 52" descr="Family with two children">
            <a:extLst>
              <a:ext uri="{FF2B5EF4-FFF2-40B4-BE49-F238E27FC236}">
                <a16:creationId xmlns:a16="http://schemas.microsoft.com/office/drawing/2014/main" id="{F51BD84C-894A-49A0-94DB-F2AF3FBC01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440" y="3570767"/>
            <a:ext cx="2445369" cy="2494289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A7E1F6E-41A7-476B-87AA-9455234833BE}"/>
              </a:ext>
            </a:extLst>
          </p:cNvPr>
          <p:cNvCxnSpPr>
            <a:cxnSpLocks/>
          </p:cNvCxnSpPr>
          <p:nvPr/>
        </p:nvCxnSpPr>
        <p:spPr>
          <a:xfrm flipH="1">
            <a:off x="608839" y="3181829"/>
            <a:ext cx="1237736" cy="708225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B37EBA-E7A6-4E29-A67E-CE1A19AFE974}"/>
              </a:ext>
            </a:extLst>
          </p:cNvPr>
          <p:cNvCxnSpPr>
            <a:cxnSpLocks/>
          </p:cNvCxnSpPr>
          <p:nvPr/>
        </p:nvCxnSpPr>
        <p:spPr>
          <a:xfrm>
            <a:off x="1846575" y="3192153"/>
            <a:ext cx="1173234" cy="756094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9A03339-2020-4714-AC92-380CB32B4AC9}"/>
              </a:ext>
            </a:extLst>
          </p:cNvPr>
          <p:cNvSpPr/>
          <p:nvPr/>
        </p:nvSpPr>
        <p:spPr>
          <a:xfrm>
            <a:off x="2260313" y="3924747"/>
            <a:ext cx="12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Adolescent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(12-18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F26D2B5-147D-45EF-AAD8-34C58BFBD0D1}"/>
              </a:ext>
            </a:extLst>
          </p:cNvPr>
          <p:cNvCxnSpPr>
            <a:cxnSpLocks/>
          </p:cNvCxnSpPr>
          <p:nvPr/>
        </p:nvCxnSpPr>
        <p:spPr>
          <a:xfrm flipH="1">
            <a:off x="634535" y="4354607"/>
            <a:ext cx="11316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7D2955-3191-4DB7-B027-1610453A9645}"/>
              </a:ext>
            </a:extLst>
          </p:cNvPr>
          <p:cNvCxnSpPr>
            <a:cxnSpLocks/>
          </p:cNvCxnSpPr>
          <p:nvPr/>
        </p:nvCxnSpPr>
        <p:spPr>
          <a:xfrm>
            <a:off x="3107997" y="4354607"/>
            <a:ext cx="0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B7C29B2-6A6B-43B9-8F97-3E2C0EB22124}"/>
              </a:ext>
            </a:extLst>
          </p:cNvPr>
          <p:cNvCxnSpPr>
            <a:cxnSpLocks/>
          </p:cNvCxnSpPr>
          <p:nvPr/>
        </p:nvCxnSpPr>
        <p:spPr>
          <a:xfrm>
            <a:off x="636967" y="5684510"/>
            <a:ext cx="2471030" cy="0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9B79C1DB-3F04-4CC3-BE17-6B435BE289B7}"/>
              </a:ext>
            </a:extLst>
          </p:cNvPr>
          <p:cNvSpPr/>
          <p:nvPr/>
        </p:nvSpPr>
        <p:spPr>
          <a:xfrm>
            <a:off x="-16214" y="3901597"/>
            <a:ext cx="143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School-aged child 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(6-11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pic>
        <p:nvPicPr>
          <p:cNvPr id="65" name="Graphic 55" descr="Sun">
            <a:extLst>
              <a:ext uri="{FF2B5EF4-FFF2-40B4-BE49-F238E27FC236}">
                <a16:creationId xmlns:a16="http://schemas.microsoft.com/office/drawing/2014/main" id="{4B04397F-B3EB-4022-B4D5-7CA73B2294E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4921" y="2884031"/>
            <a:ext cx="452777" cy="454383"/>
          </a:xfrm>
          <a:prstGeom prst="rect">
            <a:avLst/>
          </a:prstGeom>
        </p:spPr>
      </p:pic>
      <p:pic>
        <p:nvPicPr>
          <p:cNvPr id="66" name="Graphic 56" descr="Moon and stars">
            <a:extLst>
              <a:ext uri="{FF2B5EF4-FFF2-40B4-BE49-F238E27FC236}">
                <a16:creationId xmlns:a16="http://schemas.microsoft.com/office/drawing/2014/main" id="{927334C6-394A-41A1-8E72-699B517DC25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>
            <a:off x="1111088" y="2845554"/>
            <a:ext cx="483299" cy="482374"/>
          </a:xfrm>
          <a:prstGeom prst="rect">
            <a:avLst/>
          </a:prstGeom>
        </p:spPr>
      </p:pic>
      <p:pic>
        <p:nvPicPr>
          <p:cNvPr id="67" name="Graphic 58" descr="Thermometer">
            <a:extLst>
              <a:ext uri="{FF2B5EF4-FFF2-40B4-BE49-F238E27FC236}">
                <a16:creationId xmlns:a16="http://schemas.microsoft.com/office/drawing/2014/main" id="{C691282F-792B-4252-96C4-ABEF50F784F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81092" y="3347969"/>
            <a:ext cx="519545" cy="461665"/>
          </a:xfrm>
          <a:prstGeom prst="rect">
            <a:avLst/>
          </a:prstGeom>
        </p:spPr>
      </p:pic>
      <p:pic>
        <p:nvPicPr>
          <p:cNvPr id="68" name="Graphic 59" descr="Snowflake">
            <a:extLst>
              <a:ext uri="{FF2B5EF4-FFF2-40B4-BE49-F238E27FC236}">
                <a16:creationId xmlns:a16="http://schemas.microsoft.com/office/drawing/2014/main" id="{5D0A70C4-D90D-4FFC-9D10-954438E1E756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3252" y="3284754"/>
            <a:ext cx="482375" cy="4833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1CAA7364-A993-420C-AFDF-7966E6079F58}"/>
              </a:ext>
            </a:extLst>
          </p:cNvPr>
          <p:cNvSpPr/>
          <p:nvPr/>
        </p:nvSpPr>
        <p:spPr>
          <a:xfrm>
            <a:off x="144982" y="5707660"/>
            <a:ext cx="6970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Greek nuclear (conjugal) family: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working parents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endParaRPr lang="en-US" sz="2000" b="1" dirty="0">
              <a:solidFill>
                <a:srgbClr val="C61D53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1F7BD41-470C-4062-9EA2-5A00013B2F60}"/>
              </a:ext>
            </a:extLst>
          </p:cNvPr>
          <p:cNvSpPr/>
          <p:nvPr/>
        </p:nvSpPr>
        <p:spPr>
          <a:xfrm>
            <a:off x="6589537" y="4658558"/>
            <a:ext cx="2471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Simulation period: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1/1–31/12 2020</a:t>
            </a:r>
            <a:endParaRPr lang="el-GR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Content Placeholder 1">
            <a:extLst>
              <a:ext uri="{FF2B5EF4-FFF2-40B4-BE49-F238E27FC236}">
                <a16:creationId xmlns:a16="http://schemas.microsoft.com/office/drawing/2014/main" id="{50849E57-D9C4-47FA-A64D-732E0CE1655B}"/>
              </a:ext>
            </a:extLst>
          </p:cNvPr>
          <p:cNvSpPr txBox="1">
            <a:spLocks/>
          </p:cNvSpPr>
          <p:nvPr/>
        </p:nvSpPr>
        <p:spPr>
          <a:xfrm>
            <a:off x="551761" y="1870196"/>
            <a:ext cx="4294101" cy="43026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1600" kern="1200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ts val="3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en-US" sz="2400" b="1" dirty="0">
                <a:solidFill>
                  <a:srgbClr val="15295A"/>
                </a:solidFill>
              </a:rPr>
              <a:t>Business-As-Usual (“SC1”)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F485D6-EBC5-4261-A731-5D949F60D4A5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6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091D53-2CA5-44DF-BB6D-EB35F450EAB4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E1F48-8764-4C9C-8E7D-EA7F247850F0}"/>
              </a:ext>
            </a:extLst>
          </p:cNvPr>
          <p:cNvSpPr txBox="1"/>
          <p:nvPr/>
        </p:nvSpPr>
        <p:spPr>
          <a:xfrm>
            <a:off x="462457" y="1365729"/>
            <a:ext cx="2418424" cy="3686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53A3B8-079F-43BD-8029-D04A994C8CC5}"/>
              </a:ext>
            </a:extLst>
          </p:cNvPr>
          <p:cNvSpPr/>
          <p:nvPr/>
        </p:nvSpPr>
        <p:spPr>
          <a:xfrm>
            <a:off x="462457" y="1716816"/>
            <a:ext cx="7977054" cy="122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ts val="3000"/>
              </a:lnSpc>
              <a:spcBef>
                <a:spcPts val="600"/>
              </a:spcBef>
              <a:buFont typeface="+mj-lt"/>
              <a:buAutoNum type="romanUcPeriod" startAt="2"/>
            </a:pP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Enabling next-generation of smart energy services valorizing EE and flexibility at demand-side as energy resource (“SC2”)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2ECD66-99F6-4B84-9842-4A5BF8053AB7}"/>
              </a:ext>
            </a:extLst>
          </p:cNvPr>
          <p:cNvSpPr/>
          <p:nvPr/>
        </p:nvSpPr>
        <p:spPr>
          <a:xfrm>
            <a:off x="3900329" y="3276976"/>
            <a:ext cx="2607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C61D53"/>
                </a:solidFill>
                <a:latin typeface="Trebuchet MS" panose="020B0603020202020204" pitchFamily="34" charset="0"/>
              </a:rPr>
              <a:t>Reference Floor Area: 162m</a:t>
            </a:r>
            <a:r>
              <a:rPr lang="en-US" sz="1400" baseline="30000" dirty="0">
                <a:solidFill>
                  <a:srgbClr val="C61D53"/>
                </a:solidFill>
                <a:latin typeface="Trebuchet MS" panose="020B0603020202020204" pitchFamily="34" charset="0"/>
              </a:rPr>
              <a:t>2</a:t>
            </a:r>
            <a:endParaRPr lang="el-GR" sz="1400" baseline="300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CB6A94-DA1F-4DEE-BDDE-AF11D3FC26FB}"/>
              </a:ext>
            </a:extLst>
          </p:cNvPr>
          <p:cNvSpPr/>
          <p:nvPr/>
        </p:nvSpPr>
        <p:spPr>
          <a:xfrm>
            <a:off x="6521182" y="4046721"/>
            <a:ext cx="26077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C61D53"/>
                </a:solidFill>
                <a:latin typeface="Trebuchet MS" panose="020B0603020202020204" pitchFamily="34" charset="0"/>
              </a:rPr>
              <a:t>Reference Floor Area: 255m</a:t>
            </a:r>
            <a:r>
              <a:rPr lang="en-US" sz="1400" baseline="30000" dirty="0">
                <a:solidFill>
                  <a:srgbClr val="C61D53"/>
                </a:solidFill>
                <a:latin typeface="Trebuchet MS" panose="020B0603020202020204" pitchFamily="34" charset="0"/>
              </a:rPr>
              <a:t>2</a:t>
            </a:r>
            <a:endParaRPr lang="el-GR" sz="1400" baseline="300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5C1D7A84-0E0D-4D01-ADA4-2E0756B8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93" y="4208902"/>
            <a:ext cx="1731749" cy="12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>
            <a:extLst>
              <a:ext uri="{FF2B5EF4-FFF2-40B4-BE49-F238E27FC236}">
                <a16:creationId xmlns:a16="http://schemas.microsoft.com/office/drawing/2014/main" id="{36D3410C-962A-46C9-865D-7F826CBB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79" y="2734964"/>
            <a:ext cx="1763142" cy="13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phic 52" descr="Family with two children">
            <a:extLst>
              <a:ext uri="{FF2B5EF4-FFF2-40B4-BE49-F238E27FC236}">
                <a16:creationId xmlns:a16="http://schemas.microsoft.com/office/drawing/2014/main" id="{AC986130-F8AF-49B8-BF6D-CE689153EB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440" y="3570767"/>
            <a:ext cx="2445369" cy="2494289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0EC2DB-5297-4253-A404-6428DA691425}"/>
              </a:ext>
            </a:extLst>
          </p:cNvPr>
          <p:cNvCxnSpPr>
            <a:cxnSpLocks/>
          </p:cNvCxnSpPr>
          <p:nvPr/>
        </p:nvCxnSpPr>
        <p:spPr>
          <a:xfrm flipH="1">
            <a:off x="608839" y="3181829"/>
            <a:ext cx="1237736" cy="708225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7778FD-7283-418B-86CD-32E2A81E77A1}"/>
              </a:ext>
            </a:extLst>
          </p:cNvPr>
          <p:cNvCxnSpPr>
            <a:cxnSpLocks/>
          </p:cNvCxnSpPr>
          <p:nvPr/>
        </p:nvCxnSpPr>
        <p:spPr>
          <a:xfrm>
            <a:off x="1846575" y="3192153"/>
            <a:ext cx="1173234" cy="756094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2537537-6E90-41F7-A4FD-37DB43F2EA5B}"/>
              </a:ext>
            </a:extLst>
          </p:cNvPr>
          <p:cNvSpPr/>
          <p:nvPr/>
        </p:nvSpPr>
        <p:spPr>
          <a:xfrm>
            <a:off x="2260313" y="3924747"/>
            <a:ext cx="12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Adolescent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(12-18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25FAE4-EFE9-480C-9E3C-F35E31436C6B}"/>
              </a:ext>
            </a:extLst>
          </p:cNvPr>
          <p:cNvCxnSpPr>
            <a:cxnSpLocks/>
          </p:cNvCxnSpPr>
          <p:nvPr/>
        </p:nvCxnSpPr>
        <p:spPr>
          <a:xfrm flipH="1">
            <a:off x="634535" y="4354607"/>
            <a:ext cx="11316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741991-4477-48FF-97C9-A0FDE63E2E0F}"/>
              </a:ext>
            </a:extLst>
          </p:cNvPr>
          <p:cNvCxnSpPr>
            <a:cxnSpLocks/>
          </p:cNvCxnSpPr>
          <p:nvPr/>
        </p:nvCxnSpPr>
        <p:spPr>
          <a:xfrm>
            <a:off x="3107997" y="4354607"/>
            <a:ext cx="0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24A143-DD10-4ACC-BC3C-0861B06C43D4}"/>
              </a:ext>
            </a:extLst>
          </p:cNvPr>
          <p:cNvCxnSpPr>
            <a:cxnSpLocks/>
          </p:cNvCxnSpPr>
          <p:nvPr/>
        </p:nvCxnSpPr>
        <p:spPr>
          <a:xfrm>
            <a:off x="636967" y="5684510"/>
            <a:ext cx="2471030" cy="0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C402FAE-706A-49A7-A3F0-A8CF4C25F854}"/>
              </a:ext>
            </a:extLst>
          </p:cNvPr>
          <p:cNvSpPr/>
          <p:nvPr/>
        </p:nvSpPr>
        <p:spPr>
          <a:xfrm>
            <a:off x="-16214" y="3901597"/>
            <a:ext cx="143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School-aged child 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(6-11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pic>
        <p:nvPicPr>
          <p:cNvPr id="56" name="Graphic 55" descr="Sun">
            <a:extLst>
              <a:ext uri="{FF2B5EF4-FFF2-40B4-BE49-F238E27FC236}">
                <a16:creationId xmlns:a16="http://schemas.microsoft.com/office/drawing/2014/main" id="{B1270BDB-A5FC-40B9-BFC1-DD8F73A76C2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4921" y="2884031"/>
            <a:ext cx="452777" cy="454383"/>
          </a:xfrm>
          <a:prstGeom prst="rect">
            <a:avLst/>
          </a:prstGeom>
        </p:spPr>
      </p:pic>
      <p:pic>
        <p:nvPicPr>
          <p:cNvPr id="57" name="Graphic 56" descr="Moon and stars">
            <a:extLst>
              <a:ext uri="{FF2B5EF4-FFF2-40B4-BE49-F238E27FC236}">
                <a16:creationId xmlns:a16="http://schemas.microsoft.com/office/drawing/2014/main" id="{163C85D3-FDD5-4746-B580-9AA6DC06DF0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>
            <a:off x="1111088" y="2845554"/>
            <a:ext cx="483299" cy="482374"/>
          </a:xfrm>
          <a:prstGeom prst="rect">
            <a:avLst/>
          </a:prstGeom>
        </p:spPr>
      </p:pic>
      <p:pic>
        <p:nvPicPr>
          <p:cNvPr id="58" name="Graphic 58" descr="Thermometer">
            <a:extLst>
              <a:ext uri="{FF2B5EF4-FFF2-40B4-BE49-F238E27FC236}">
                <a16:creationId xmlns:a16="http://schemas.microsoft.com/office/drawing/2014/main" id="{692DC5C3-F9E0-43BA-BA3E-F5F090F81A8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81092" y="3347969"/>
            <a:ext cx="519545" cy="461665"/>
          </a:xfrm>
          <a:prstGeom prst="rect">
            <a:avLst/>
          </a:prstGeom>
        </p:spPr>
      </p:pic>
      <p:pic>
        <p:nvPicPr>
          <p:cNvPr id="59" name="Graphic 59" descr="Snowflake">
            <a:extLst>
              <a:ext uri="{FF2B5EF4-FFF2-40B4-BE49-F238E27FC236}">
                <a16:creationId xmlns:a16="http://schemas.microsoft.com/office/drawing/2014/main" id="{948B0EDB-00A9-493F-9AF9-2ADFD028B6C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3252" y="3284754"/>
            <a:ext cx="482375" cy="4833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DD379E0-B4DE-4FD5-B3D3-F38F7A8807B7}"/>
              </a:ext>
            </a:extLst>
          </p:cNvPr>
          <p:cNvSpPr/>
          <p:nvPr/>
        </p:nvSpPr>
        <p:spPr>
          <a:xfrm>
            <a:off x="144982" y="5707660"/>
            <a:ext cx="6970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Greek nuclear (conjugal) family: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working parents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children</a:t>
            </a:r>
            <a:endParaRPr lang="en-US" sz="2000" b="1" dirty="0">
              <a:solidFill>
                <a:srgbClr val="C61D53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817085-2664-4F87-BB91-2493E41AE436}"/>
              </a:ext>
            </a:extLst>
          </p:cNvPr>
          <p:cNvSpPr/>
          <p:nvPr/>
        </p:nvSpPr>
        <p:spPr>
          <a:xfrm>
            <a:off x="6657889" y="5019558"/>
            <a:ext cx="24710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Simulation period: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1/1–31/12 2020</a:t>
            </a:r>
            <a:endParaRPr lang="el-GR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40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4" name="Ορθογώνιο 1">
            <a:extLst>
              <a:ext uri="{FF2B5EF4-FFF2-40B4-BE49-F238E27FC236}">
                <a16:creationId xmlns:a16="http://schemas.microsoft.com/office/drawing/2014/main" id="{73312712-110A-4DDF-88BF-59CC6EB22A90}"/>
              </a:ext>
            </a:extLst>
          </p:cNvPr>
          <p:cNvSpPr/>
          <p:nvPr/>
        </p:nvSpPr>
        <p:spPr>
          <a:xfrm>
            <a:off x="501213" y="1729969"/>
            <a:ext cx="8141574" cy="97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en-GB" sz="2400" dirty="0">
                <a:solidFill>
                  <a:srgbClr val="212E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GB" sz="2400" dirty="0">
                <a:solidFill>
                  <a:srgbClr val="212E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infrastructure that enables demand-flexibility…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7334DD-7BAE-407A-BC29-84D7CE462C79}"/>
              </a:ext>
            </a:extLst>
          </p:cNvPr>
          <p:cNvSpPr/>
          <p:nvPr/>
        </p:nvSpPr>
        <p:spPr>
          <a:xfrm>
            <a:off x="583473" y="5220684"/>
            <a:ext cx="814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212E5A"/>
                </a:solidFill>
                <a:latin typeface="Times New Roman" panose="02020603050405020304" pitchFamily="18" charset="0"/>
              </a:rPr>
              <a:t>…allowing occupants to comply with </a:t>
            </a:r>
            <a:r>
              <a:rPr lang="en-GB" sz="2400" b="1" dirty="0">
                <a:solidFill>
                  <a:srgbClr val="212E5A"/>
                </a:solidFill>
                <a:latin typeface="Times New Roman" panose="02020603050405020304" pitchFamily="18" charset="0"/>
              </a:rPr>
              <a:t>DR signals</a:t>
            </a:r>
            <a:r>
              <a:rPr lang="en-GB" sz="2400" dirty="0">
                <a:solidFill>
                  <a:srgbClr val="212E5A"/>
                </a:solidFill>
                <a:latin typeface="Times New Roman" panose="02020603050405020304" pitchFamily="18" charset="0"/>
              </a:rPr>
              <a:t>, 			 while </a:t>
            </a:r>
            <a:r>
              <a:rPr lang="en-GB" sz="2400" b="1" dirty="0">
                <a:solidFill>
                  <a:srgbClr val="C81A55"/>
                </a:solidFill>
                <a:latin typeface="Times New Roman" panose="02020603050405020304" pitchFamily="18" charset="0"/>
              </a:rPr>
              <a:t>operational</a:t>
            </a:r>
            <a:r>
              <a:rPr lang="en-GB" sz="2400" dirty="0">
                <a:solidFill>
                  <a:srgbClr val="212E5A"/>
                </a:solidFill>
                <a:latin typeface="Times New Roman" panose="02020603050405020304" pitchFamily="18" charset="0"/>
              </a:rPr>
              <a:t> &amp; </a:t>
            </a:r>
            <a:r>
              <a:rPr lang="en-GB" sz="2400" b="1" dirty="0">
                <a:solidFill>
                  <a:srgbClr val="C81A55"/>
                </a:solidFill>
                <a:latin typeface="Times New Roman" panose="02020603050405020304" pitchFamily="18" charset="0"/>
              </a:rPr>
              <a:t>comfort</a:t>
            </a:r>
            <a:r>
              <a:rPr lang="en-GB" sz="2400" dirty="0">
                <a:solidFill>
                  <a:srgbClr val="212E5A"/>
                </a:solidFill>
                <a:latin typeface="Times New Roman" panose="02020603050405020304" pitchFamily="18" charset="0"/>
              </a:rPr>
              <a:t> constraints are not violated</a:t>
            </a:r>
            <a:endParaRPr lang="el-GR" sz="2400" dirty="0">
              <a:solidFill>
                <a:srgbClr val="212E5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9778A1-50D8-4CA5-9E33-CE401707E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1874" r="15347" b="10826"/>
          <a:stretch/>
        </p:blipFill>
        <p:spPr>
          <a:xfrm>
            <a:off x="4163438" y="2299495"/>
            <a:ext cx="980712" cy="10399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B2353-96D0-4793-9A39-B8B476812E1F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6D887-8BE9-4AA4-972C-20757532D732}"/>
              </a:ext>
            </a:extLst>
          </p:cNvPr>
          <p:cNvSpPr txBox="1"/>
          <p:nvPr/>
        </p:nvSpPr>
        <p:spPr>
          <a:xfrm>
            <a:off x="462457" y="1365729"/>
            <a:ext cx="2418424" cy="3686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Analysis</a:t>
            </a:r>
          </a:p>
        </p:txBody>
      </p:sp>
      <p:pic>
        <p:nvPicPr>
          <p:cNvPr id="56" name="Graphic 52" descr="Family with two children">
            <a:extLst>
              <a:ext uri="{FF2B5EF4-FFF2-40B4-BE49-F238E27FC236}">
                <a16:creationId xmlns:a16="http://schemas.microsoft.com/office/drawing/2014/main" id="{13A7DF48-80CE-438A-A148-DFBCDD7228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6174" y="3134507"/>
            <a:ext cx="2445369" cy="2494289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057A48-9060-495F-ACB2-0ED752265A2C}"/>
              </a:ext>
            </a:extLst>
          </p:cNvPr>
          <p:cNvCxnSpPr>
            <a:cxnSpLocks/>
          </p:cNvCxnSpPr>
          <p:nvPr/>
        </p:nvCxnSpPr>
        <p:spPr>
          <a:xfrm flipH="1">
            <a:off x="6270573" y="2745569"/>
            <a:ext cx="1237736" cy="708225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A8E0CC-2C71-412F-BBAC-C5945AFF7420}"/>
              </a:ext>
            </a:extLst>
          </p:cNvPr>
          <p:cNvCxnSpPr>
            <a:cxnSpLocks/>
          </p:cNvCxnSpPr>
          <p:nvPr/>
        </p:nvCxnSpPr>
        <p:spPr>
          <a:xfrm>
            <a:off x="7508309" y="2755893"/>
            <a:ext cx="1173234" cy="756094"/>
          </a:xfrm>
          <a:prstGeom prst="straightConnector1">
            <a:avLst/>
          </a:prstGeom>
          <a:ln w="12700">
            <a:solidFill>
              <a:srgbClr val="1529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225405B-0DA6-4886-B29C-3BDD35C7C200}"/>
              </a:ext>
            </a:extLst>
          </p:cNvPr>
          <p:cNvSpPr/>
          <p:nvPr/>
        </p:nvSpPr>
        <p:spPr>
          <a:xfrm>
            <a:off x="8065038" y="3477847"/>
            <a:ext cx="124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Adolescent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(12-18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86B7E32-C937-48D1-AF07-84A0BE0E5276}"/>
              </a:ext>
            </a:extLst>
          </p:cNvPr>
          <p:cNvCxnSpPr>
            <a:cxnSpLocks/>
          </p:cNvCxnSpPr>
          <p:nvPr/>
        </p:nvCxnSpPr>
        <p:spPr>
          <a:xfrm flipH="1">
            <a:off x="6296269" y="3918347"/>
            <a:ext cx="11316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10D4939-89C9-4267-9D10-7D63DC169FC7}"/>
              </a:ext>
            </a:extLst>
          </p:cNvPr>
          <p:cNvCxnSpPr>
            <a:cxnSpLocks/>
          </p:cNvCxnSpPr>
          <p:nvPr/>
        </p:nvCxnSpPr>
        <p:spPr>
          <a:xfrm>
            <a:off x="8769731" y="3918347"/>
            <a:ext cx="0" cy="1329903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FEFBC80-6DC8-4874-A965-5CBEB635947E}"/>
              </a:ext>
            </a:extLst>
          </p:cNvPr>
          <p:cNvCxnSpPr>
            <a:cxnSpLocks/>
          </p:cNvCxnSpPr>
          <p:nvPr/>
        </p:nvCxnSpPr>
        <p:spPr>
          <a:xfrm>
            <a:off x="6298701" y="5248250"/>
            <a:ext cx="2471030" cy="0"/>
          </a:xfrm>
          <a:prstGeom prst="line">
            <a:avLst/>
          </a:prstGeom>
          <a:ln w="12700">
            <a:solidFill>
              <a:srgbClr val="152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D3D66BE-B82D-4015-BE4D-71BE96B187D0}"/>
              </a:ext>
            </a:extLst>
          </p:cNvPr>
          <p:cNvSpPr/>
          <p:nvPr/>
        </p:nvSpPr>
        <p:spPr>
          <a:xfrm>
            <a:off x="5578066" y="3468186"/>
            <a:ext cx="1436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School-aged child </a:t>
            </a:r>
          </a:p>
          <a:p>
            <a:pPr algn="ctr"/>
            <a:r>
              <a:rPr lang="en-US" sz="12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(6-11 years old)</a:t>
            </a:r>
            <a:endParaRPr lang="en-US" sz="1200" dirty="0">
              <a:solidFill>
                <a:srgbClr val="C61D53"/>
              </a:solidFill>
            </a:endParaRPr>
          </a:p>
        </p:txBody>
      </p:sp>
      <p:pic>
        <p:nvPicPr>
          <p:cNvPr id="64" name="Graphic 55" descr="Sun">
            <a:extLst>
              <a:ext uri="{FF2B5EF4-FFF2-40B4-BE49-F238E27FC236}">
                <a16:creationId xmlns:a16="http://schemas.microsoft.com/office/drawing/2014/main" id="{05C19341-574E-4706-B537-EABF6571EB9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1422" y="2421211"/>
            <a:ext cx="452777" cy="454383"/>
          </a:xfrm>
          <a:prstGeom prst="rect">
            <a:avLst/>
          </a:prstGeom>
        </p:spPr>
      </p:pic>
      <p:pic>
        <p:nvPicPr>
          <p:cNvPr id="65" name="Graphic 56" descr="Moon and stars">
            <a:extLst>
              <a:ext uri="{FF2B5EF4-FFF2-40B4-BE49-F238E27FC236}">
                <a16:creationId xmlns:a16="http://schemas.microsoft.com/office/drawing/2014/main" id="{B0A4E5EE-8E7E-450B-BAFA-E6B1603514C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H="1">
            <a:off x="6772822" y="2409294"/>
            <a:ext cx="483299" cy="482374"/>
          </a:xfrm>
          <a:prstGeom prst="rect">
            <a:avLst/>
          </a:prstGeom>
        </p:spPr>
      </p:pic>
      <p:pic>
        <p:nvPicPr>
          <p:cNvPr id="66" name="Graphic 58" descr="Thermometer">
            <a:extLst>
              <a:ext uri="{FF2B5EF4-FFF2-40B4-BE49-F238E27FC236}">
                <a16:creationId xmlns:a16="http://schemas.microsoft.com/office/drawing/2014/main" id="{673F4C32-A404-4CFC-B56E-BC3B92DA908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97911" y="2819489"/>
            <a:ext cx="519545" cy="461665"/>
          </a:xfrm>
          <a:prstGeom prst="rect">
            <a:avLst/>
          </a:prstGeom>
        </p:spPr>
      </p:pic>
      <p:pic>
        <p:nvPicPr>
          <p:cNvPr id="67" name="Graphic 59" descr="Snowflake">
            <a:extLst>
              <a:ext uri="{FF2B5EF4-FFF2-40B4-BE49-F238E27FC236}">
                <a16:creationId xmlns:a16="http://schemas.microsoft.com/office/drawing/2014/main" id="{64D82D0D-8D04-49ED-B05E-3A3B2A618EE4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4986" y="2848494"/>
            <a:ext cx="482375" cy="4833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02AC9ED1-6303-4395-982F-C81B74B633BD}"/>
              </a:ext>
            </a:extLst>
          </p:cNvPr>
          <p:cNvGrpSpPr/>
          <p:nvPr/>
        </p:nvGrpSpPr>
        <p:grpSpPr>
          <a:xfrm>
            <a:off x="3806230" y="3392253"/>
            <a:ext cx="1640421" cy="1558982"/>
            <a:chOff x="4472733" y="4361373"/>
            <a:chExt cx="1640421" cy="1558982"/>
          </a:xfrm>
        </p:grpSpPr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033346FA-9ED8-45CC-8CCC-C9219DDFD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2329" y="4872132"/>
              <a:ext cx="1221230" cy="875215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27A397-2111-49B6-9A54-AF41E678478E}"/>
                </a:ext>
              </a:extLst>
            </p:cNvPr>
            <p:cNvSpPr/>
            <p:nvPr/>
          </p:nvSpPr>
          <p:spPr>
            <a:xfrm>
              <a:off x="4472733" y="4361373"/>
              <a:ext cx="1640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C36B5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DR Signals</a:t>
              </a:r>
              <a:endParaRPr lang="en-US" sz="2400" b="1" dirty="0">
                <a:solidFill>
                  <a:srgbClr val="9C36B5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E3F803A-8B12-4ADF-9A14-2A50B85D7B77}"/>
              </a:ext>
            </a:extLst>
          </p:cNvPr>
          <p:cNvGrpSpPr/>
          <p:nvPr/>
        </p:nvGrpSpPr>
        <p:grpSpPr>
          <a:xfrm>
            <a:off x="583473" y="2786817"/>
            <a:ext cx="2673691" cy="2195066"/>
            <a:chOff x="2329709" y="4400969"/>
            <a:chExt cx="2379574" cy="1756171"/>
          </a:xfrm>
        </p:grpSpPr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DD5ECD3F-24D0-4C07-80F8-551E71EF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144" y="4400969"/>
              <a:ext cx="2203139" cy="1705230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D650BB3-6B67-43C0-8029-CE20421CF17F}"/>
                </a:ext>
              </a:extLst>
            </p:cNvPr>
            <p:cNvSpPr/>
            <p:nvPr/>
          </p:nvSpPr>
          <p:spPr>
            <a:xfrm>
              <a:off x="2329709" y="5787783"/>
              <a:ext cx="2301087" cy="369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Energy Supplier</a:t>
              </a:r>
              <a:endParaRPr lang="en-US" sz="2400" b="1" dirty="0">
                <a:solidFill>
                  <a:srgbClr val="C61D5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25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90DDCF-B3FF-41C4-8ADC-CC9161F7D92B}"/>
              </a:ext>
            </a:extLst>
          </p:cNvPr>
          <p:cNvSpPr txBox="1"/>
          <p:nvPr/>
        </p:nvSpPr>
        <p:spPr>
          <a:xfrm>
            <a:off x="462457" y="1365729"/>
            <a:ext cx="3035752" cy="3686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99D5D2B-FF72-4470-82A2-A8193F13B9AE}"/>
              </a:ext>
            </a:extLst>
          </p:cNvPr>
          <p:cNvSpPr/>
          <p:nvPr/>
        </p:nvSpPr>
        <p:spPr>
          <a:xfrm>
            <a:off x="267519" y="4647643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D91816-244C-4379-AD24-3C8CF177FE0E}"/>
              </a:ext>
            </a:extLst>
          </p:cNvPr>
          <p:cNvSpPr/>
          <p:nvPr/>
        </p:nvSpPr>
        <p:spPr>
          <a:xfrm>
            <a:off x="3266257" y="3234642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24C0455A-3675-4913-A008-6C83C78C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1" y="2478555"/>
            <a:ext cx="2864150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3FF76117-DDEC-4016-A350-57D0CCE4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88" y="3911750"/>
            <a:ext cx="2864150" cy="21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A2E30A-5AD9-4412-B070-397D3627A2DA}"/>
              </a:ext>
            </a:extLst>
          </p:cNvPr>
          <p:cNvGrpSpPr/>
          <p:nvPr/>
        </p:nvGrpSpPr>
        <p:grpSpPr>
          <a:xfrm>
            <a:off x="5455646" y="1199169"/>
            <a:ext cx="3273839" cy="942716"/>
            <a:chOff x="543307" y="3398604"/>
            <a:chExt cx="3273839" cy="942716"/>
          </a:xfrm>
        </p:grpSpPr>
        <p:pic>
          <p:nvPicPr>
            <p:cNvPr id="35" name="Graphic 58" descr="Thermometer">
              <a:extLst>
                <a:ext uri="{FF2B5EF4-FFF2-40B4-BE49-F238E27FC236}">
                  <a16:creationId xmlns:a16="http://schemas.microsoft.com/office/drawing/2014/main" id="{8A85831E-B0D5-45EE-A641-BFF90F5A0274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7601" y="3859694"/>
              <a:ext cx="519545" cy="4616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215976-2BAE-4D49-8FF5-4981AD32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307" y="3859694"/>
              <a:ext cx="481626" cy="481626"/>
            </a:xfrm>
            <a:prstGeom prst="rect">
              <a:avLst/>
            </a:prstGeom>
          </p:spPr>
        </p:pic>
        <p:pic>
          <p:nvPicPr>
            <p:cNvPr id="37" name="Graphic 55" descr="Sun">
              <a:extLst>
                <a:ext uri="{FF2B5EF4-FFF2-40B4-BE49-F238E27FC236}">
                  <a16:creationId xmlns:a16="http://schemas.microsoft.com/office/drawing/2014/main" id="{C1062D27-ECEB-49A9-840B-B729928BD45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33238" y="3403597"/>
              <a:ext cx="452777" cy="454383"/>
            </a:xfrm>
            <a:prstGeom prst="rect">
              <a:avLst/>
            </a:prstGeom>
          </p:spPr>
        </p:pic>
        <p:pic>
          <p:nvPicPr>
            <p:cNvPr id="38" name="Graphic 56" descr="Moon and stars">
              <a:extLst>
                <a:ext uri="{FF2B5EF4-FFF2-40B4-BE49-F238E27FC236}">
                  <a16:creationId xmlns:a16="http://schemas.microsoft.com/office/drawing/2014/main" id="{099EF1CD-CEF8-45AE-B9C1-4B82D00BA699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6200000" flipH="1">
              <a:off x="845075" y="3399067"/>
              <a:ext cx="483299" cy="48237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F82724-0C81-4EA3-A284-43108215912B}"/>
                </a:ext>
              </a:extLst>
            </p:cNvPr>
            <p:cNvSpPr/>
            <p:nvPr/>
          </p:nvSpPr>
          <p:spPr>
            <a:xfrm>
              <a:off x="566733" y="3761440"/>
              <a:ext cx="31133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Weather Data</a:t>
              </a:r>
            </a:p>
          </p:txBody>
        </p:sp>
      </p:grpSp>
      <p:pic>
        <p:nvPicPr>
          <p:cNvPr id="43" name="Picture 42" descr="A picture containing map&#10;&#10;Description automatically generated">
            <a:extLst>
              <a:ext uri="{FF2B5EF4-FFF2-40B4-BE49-F238E27FC236}">
                <a16:creationId xmlns:a16="http://schemas.microsoft.com/office/drawing/2014/main" id="{C0BF4C21-F0C6-4D6B-AAD3-521EE3EADEB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31247" b="16033"/>
          <a:stretch/>
        </p:blipFill>
        <p:spPr>
          <a:xfrm>
            <a:off x="5955208" y="1953171"/>
            <a:ext cx="2161083" cy="16289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64898A1-FDCB-4616-AFBA-9AA78808551D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3F6FA89-8DF6-4CF8-A165-BB0A15F477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93" y="3582141"/>
            <a:ext cx="2721910" cy="19597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942448E-3DB8-4083-A3CF-D145EF795B02}"/>
              </a:ext>
            </a:extLst>
          </p:cNvPr>
          <p:cNvSpPr/>
          <p:nvPr/>
        </p:nvSpPr>
        <p:spPr>
          <a:xfrm>
            <a:off x="3264594" y="1224245"/>
            <a:ext cx="2607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</a:rPr>
              <a:t>Climatic Zone B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city of Athens</a:t>
            </a:r>
            <a:endParaRPr lang="el-GR" sz="1600" baseline="300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8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90DDCF-B3FF-41C4-8ADC-CC9161F7D92B}"/>
              </a:ext>
            </a:extLst>
          </p:cNvPr>
          <p:cNvSpPr txBox="1"/>
          <p:nvPr/>
        </p:nvSpPr>
        <p:spPr>
          <a:xfrm>
            <a:off x="462456" y="1365729"/>
            <a:ext cx="2607737" cy="3686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just">
              <a:lnSpc>
                <a:spcPts val="3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Typologies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2AB8A9-B27D-41E3-81AD-12C95A01A67E}"/>
              </a:ext>
            </a:extLst>
          </p:cNvPr>
          <p:cNvGrpSpPr/>
          <p:nvPr/>
        </p:nvGrpSpPr>
        <p:grpSpPr>
          <a:xfrm>
            <a:off x="4373762" y="1402910"/>
            <a:ext cx="4744105" cy="4634575"/>
            <a:chOff x="4348594" y="871797"/>
            <a:chExt cx="4744105" cy="4634575"/>
          </a:xfrm>
        </p:grpSpPr>
        <p:pic>
          <p:nvPicPr>
            <p:cNvPr id="21" name="Picture 20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3C24966D-25AC-4C22-BD6B-F7FAFC8C1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82"/>
            <a:stretch/>
          </p:blipFill>
          <p:spPr>
            <a:xfrm>
              <a:off x="4348594" y="871797"/>
              <a:ext cx="4744105" cy="2820375"/>
            </a:xfrm>
            <a:prstGeom prst="rect">
              <a:avLst/>
            </a:prstGeom>
            <a:effectLst/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C0FEB9C-D701-4838-ADF8-6042A496ED58}"/>
                </a:ext>
              </a:extLst>
            </p:cNvPr>
            <p:cNvGrpSpPr/>
            <p:nvPr/>
          </p:nvGrpSpPr>
          <p:grpSpPr>
            <a:xfrm>
              <a:off x="4698036" y="3733006"/>
              <a:ext cx="4090990" cy="1773366"/>
              <a:chOff x="1880156" y="3338053"/>
              <a:chExt cx="4090990" cy="177336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B4DABC0-E777-447B-B4F2-9BFA4BB43062}"/>
                  </a:ext>
                </a:extLst>
              </p:cNvPr>
              <p:cNvSpPr/>
              <p:nvPr/>
            </p:nvSpPr>
            <p:spPr>
              <a:xfrm>
                <a:off x="1880156" y="3911090"/>
                <a:ext cx="40909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C61D5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TABULA </a:t>
                </a:r>
              </a:p>
              <a:p>
                <a:pPr algn="ctr"/>
                <a:r>
                  <a:rPr lang="en-US" sz="3600" b="1" dirty="0">
                    <a:solidFill>
                      <a:srgbClr val="15295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webtool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E80C639-E786-49B8-A3B5-6EC6543747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2684" y="3338053"/>
                <a:ext cx="885933" cy="564801"/>
              </a:xfrm>
              <a:prstGeom prst="rect">
                <a:avLst/>
              </a:prstGeom>
            </p:spPr>
          </p:pic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E358462-9968-4747-8ACE-C728FABDCC28}"/>
              </a:ext>
            </a:extLst>
          </p:cNvPr>
          <p:cNvSpPr txBox="1"/>
          <p:nvPr/>
        </p:nvSpPr>
        <p:spPr>
          <a:xfrm>
            <a:off x="292963" y="23635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12FD99-0B3A-431D-80F6-B63B9AD4DDA7}"/>
              </a:ext>
            </a:extLst>
          </p:cNvPr>
          <p:cNvSpPr/>
          <p:nvPr/>
        </p:nvSpPr>
        <p:spPr>
          <a:xfrm>
            <a:off x="26133" y="3446049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C843D-2A20-4A23-9C48-A411A00054AC}"/>
              </a:ext>
            </a:extLst>
          </p:cNvPr>
          <p:cNvSpPr/>
          <p:nvPr/>
        </p:nvSpPr>
        <p:spPr>
          <a:xfrm>
            <a:off x="1964263" y="5526034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654D74D2-04DD-481B-94F3-2215E325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8" y="1932131"/>
            <a:ext cx="1989507" cy="14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8F7910C9-6589-439A-8DF9-31685BBE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60" y="3871536"/>
            <a:ext cx="2176991" cy="16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4741CB8-4CEE-4F6D-A186-30A4BBAE24F8}"/>
              </a:ext>
            </a:extLst>
          </p:cNvPr>
          <p:cNvSpPr/>
          <p:nvPr/>
        </p:nvSpPr>
        <p:spPr>
          <a:xfrm>
            <a:off x="-232436" y="4917634"/>
            <a:ext cx="2607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</a:rPr>
              <a:t>Climatic Zone B</a:t>
            </a:r>
          </a:p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city of Athens</a:t>
            </a:r>
            <a:endParaRPr lang="el-GR" sz="1600" baseline="300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0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591112-2A96-4C09-9633-99CC8F569E26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4576A0-F154-43A5-8BDE-0428435F1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99744"/>
              </p:ext>
            </p:extLst>
          </p:nvPr>
        </p:nvGraphicFramePr>
        <p:xfrm>
          <a:off x="573405" y="2414779"/>
          <a:ext cx="7997189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1243554">
                  <a:extLst>
                    <a:ext uri="{9D8B030D-6E8A-4147-A177-3AD203B41FA5}">
                      <a16:colId xmlns:a16="http://schemas.microsoft.com/office/drawing/2014/main" val="148610682"/>
                    </a:ext>
                  </a:extLst>
                </a:gridCol>
                <a:gridCol w="839821">
                  <a:extLst>
                    <a:ext uri="{9D8B030D-6E8A-4147-A177-3AD203B41FA5}">
                      <a16:colId xmlns:a16="http://schemas.microsoft.com/office/drawing/2014/main" val="128513043"/>
                    </a:ext>
                  </a:extLst>
                </a:gridCol>
                <a:gridCol w="2715321">
                  <a:extLst>
                    <a:ext uri="{9D8B030D-6E8A-4147-A177-3AD203B41FA5}">
                      <a16:colId xmlns:a16="http://schemas.microsoft.com/office/drawing/2014/main" val="3505217509"/>
                    </a:ext>
                  </a:extLst>
                </a:gridCol>
                <a:gridCol w="3198493">
                  <a:extLst>
                    <a:ext uri="{9D8B030D-6E8A-4147-A177-3AD203B41FA5}">
                      <a16:colId xmlns:a16="http://schemas.microsoft.com/office/drawing/2014/main" val="221013211"/>
                    </a:ext>
                  </a:extLst>
                </a:gridCol>
              </a:tblGrid>
              <a:tr h="52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Thermal state of the body as a whole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553571"/>
                  </a:ext>
                </a:extLst>
              </a:tr>
              <a:tr h="52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Category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PPD (%)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PMV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Explanation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272277"/>
                  </a:ext>
                </a:extLst>
              </a:tr>
              <a:tr h="26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&lt;6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-0.2 &lt; PMV &lt; +0.2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 level of expectation</a:t>
                      </a:r>
                      <a:endParaRPr lang="en-US" sz="200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198920"/>
                  </a:ext>
                </a:extLst>
              </a:tr>
              <a:tr h="26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&lt;10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-0.5 &lt; PMV &lt; +0.5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Normal level of expectation</a:t>
                      </a:r>
                      <a:endParaRPr lang="en-US" sz="200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14155"/>
                  </a:ext>
                </a:extLst>
              </a:tr>
              <a:tr h="525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&lt;15</a:t>
                      </a:r>
                      <a:endParaRPr lang="en-US" sz="200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-0.7 &lt; PMV &lt; +0.7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Acceptable, moderate level of expectation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960086"/>
                  </a:ext>
                </a:extLst>
              </a:tr>
              <a:tr h="26260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IV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70098"/>
                  </a:ext>
                </a:extLst>
              </a:tr>
              <a:tr h="26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&lt;20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&lt; PMV &lt; +1</a:t>
                      </a:r>
                      <a:endParaRPr lang="en-US" sz="200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Marginal level of expectation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495228"/>
                  </a:ext>
                </a:extLst>
              </a:tr>
              <a:tr h="26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C61D5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(b)</a:t>
                      </a:r>
                      <a:endParaRPr lang="en-US" sz="2000" dirty="0">
                        <a:solidFill>
                          <a:srgbClr val="C61D5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&gt;20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PMV &lt; -1 or PMV &gt; +1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15295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Inacceptable level of expectation</a:t>
                      </a:r>
                      <a:endParaRPr lang="en-US" sz="2000" dirty="0">
                        <a:solidFill>
                          <a:srgbClr val="15295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423649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AC412FA-DB3C-4968-8842-BC90E1EE8AAA}"/>
              </a:ext>
            </a:extLst>
          </p:cNvPr>
          <p:cNvSpPr/>
          <p:nvPr/>
        </p:nvSpPr>
        <p:spPr>
          <a:xfrm>
            <a:off x="292963" y="1376212"/>
            <a:ext cx="26302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Thermal Comfort</a:t>
            </a:r>
            <a:endParaRPr lang="en-US" sz="2400" b="1" dirty="0">
              <a:solidFill>
                <a:srgbClr val="15295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8E4B-C8FC-4F02-960A-FA22154DAE0B}"/>
              </a:ext>
            </a:extLst>
          </p:cNvPr>
          <p:cNvSpPr/>
          <p:nvPr/>
        </p:nvSpPr>
        <p:spPr>
          <a:xfrm>
            <a:off x="3305262" y="1376212"/>
            <a:ext cx="5545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Applicability of the thermal comfort categories of the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15251 standard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7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591112-2A96-4C09-9633-99CC8F569E26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D213F07F-5D59-4489-A6F1-6D9F51C920EE}"/>
              </a:ext>
            </a:extLst>
          </p:cNvPr>
          <p:cNvGrpSpPr/>
          <p:nvPr/>
        </p:nvGrpSpPr>
        <p:grpSpPr>
          <a:xfrm>
            <a:off x="2024687" y="3262167"/>
            <a:ext cx="533400" cy="655983"/>
            <a:chOff x="1048825" y="3260488"/>
            <a:chExt cx="533400" cy="655983"/>
          </a:xfrm>
        </p:grpSpPr>
        <p:sp>
          <p:nvSpPr>
            <p:cNvPr id="87" name="Ορθογώνιο 9">
              <a:extLst>
                <a:ext uri="{FF2B5EF4-FFF2-40B4-BE49-F238E27FC236}">
                  <a16:creationId xmlns:a16="http://schemas.microsoft.com/office/drawing/2014/main" id="{6254EE35-7198-4328-8D56-EE3C4CB6D410}"/>
                </a:ext>
              </a:extLst>
            </p:cNvPr>
            <p:cNvSpPr/>
            <p:nvPr/>
          </p:nvSpPr>
          <p:spPr>
            <a:xfrm>
              <a:off x="1126682" y="3260488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E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88" name="Οβάλ 12">
              <a:extLst>
                <a:ext uri="{FF2B5EF4-FFF2-40B4-BE49-F238E27FC236}">
                  <a16:creationId xmlns:a16="http://schemas.microsoft.com/office/drawing/2014/main" id="{1B466317-C450-4F36-A663-D2CAD5DEBFBE}"/>
                </a:ext>
              </a:extLst>
            </p:cNvPr>
            <p:cNvSpPr/>
            <p:nvPr/>
          </p:nvSpPr>
          <p:spPr>
            <a:xfrm>
              <a:off x="1048825" y="3321779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F6C430D-CAB9-486F-9332-EF3FAE4A1010}"/>
              </a:ext>
            </a:extLst>
          </p:cNvPr>
          <p:cNvGrpSpPr/>
          <p:nvPr/>
        </p:nvGrpSpPr>
        <p:grpSpPr>
          <a:xfrm>
            <a:off x="2024687" y="4796819"/>
            <a:ext cx="533400" cy="655983"/>
            <a:chOff x="1048825" y="4778389"/>
            <a:chExt cx="533400" cy="655983"/>
          </a:xfrm>
        </p:grpSpPr>
        <p:sp>
          <p:nvSpPr>
            <p:cNvPr id="90" name="Ορθογώνιο 8">
              <a:extLst>
                <a:ext uri="{FF2B5EF4-FFF2-40B4-BE49-F238E27FC236}">
                  <a16:creationId xmlns:a16="http://schemas.microsoft.com/office/drawing/2014/main" id="{26AE871D-4B11-4FAE-AC1E-0A4BA8F9F744}"/>
                </a:ext>
              </a:extLst>
            </p:cNvPr>
            <p:cNvSpPr/>
            <p:nvPr/>
          </p:nvSpPr>
          <p:spPr>
            <a:xfrm>
              <a:off x="1133308" y="4778389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D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91" name="Οβάλ 13">
              <a:extLst>
                <a:ext uri="{FF2B5EF4-FFF2-40B4-BE49-F238E27FC236}">
                  <a16:creationId xmlns:a16="http://schemas.microsoft.com/office/drawing/2014/main" id="{B4605290-7E5D-4646-A998-5DD7B8FE6075}"/>
                </a:ext>
              </a:extLst>
            </p:cNvPr>
            <p:cNvSpPr/>
            <p:nvPr/>
          </p:nvSpPr>
          <p:spPr>
            <a:xfrm>
              <a:off x="1048825" y="4828085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2EAFDED-5A84-484A-A723-496DF9A108E2}"/>
              </a:ext>
            </a:extLst>
          </p:cNvPr>
          <p:cNvSpPr/>
          <p:nvPr/>
        </p:nvSpPr>
        <p:spPr>
          <a:xfrm>
            <a:off x="292963" y="2691354"/>
            <a:ext cx="8598945" cy="3137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4E1D4072-08A5-4BF7-B8DA-CA4F99D5136D}"/>
              </a:ext>
            </a:extLst>
          </p:cNvPr>
          <p:cNvSpPr/>
          <p:nvPr/>
        </p:nvSpPr>
        <p:spPr>
          <a:xfrm>
            <a:off x="3877631" y="3096596"/>
            <a:ext cx="2558642" cy="385893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21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FF4C7C5-77B1-4FAB-86AB-77B933C075E4}"/>
              </a:ext>
            </a:extLst>
          </p:cNvPr>
          <p:cNvSpPr/>
          <p:nvPr/>
        </p:nvSpPr>
        <p:spPr>
          <a:xfrm>
            <a:off x="3877631" y="5125599"/>
            <a:ext cx="2558642" cy="385893"/>
          </a:xfrm>
          <a:prstGeom prst="roundRect">
            <a:avLst>
              <a:gd name="adj" fmla="val 50000"/>
            </a:avLst>
          </a:prstGeom>
          <a:noFill/>
          <a:ln w="3175">
            <a:solidFill>
              <a:srgbClr val="21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0F19642B-B486-4A54-A685-88100110FA11}"/>
              </a:ext>
            </a:extLst>
          </p:cNvPr>
          <p:cNvCxnSpPr>
            <a:cxnSpLocks/>
            <a:stCxn id="94" idx="3"/>
            <a:endCxn id="93" idx="3"/>
          </p:cNvCxnSpPr>
          <p:nvPr/>
        </p:nvCxnSpPr>
        <p:spPr>
          <a:xfrm flipV="1">
            <a:off x="6436273" y="3289543"/>
            <a:ext cx="12700" cy="2029003"/>
          </a:xfrm>
          <a:prstGeom prst="bentConnector3">
            <a:avLst>
              <a:gd name="adj1" fmla="val 1800000"/>
            </a:avLst>
          </a:prstGeom>
          <a:ln w="12700"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1AFF6CC2-8028-48E7-B9D7-13175A54BB95}"/>
              </a:ext>
            </a:extLst>
          </p:cNvPr>
          <p:cNvCxnSpPr>
            <a:cxnSpLocks/>
            <a:stCxn id="93" idx="1"/>
            <a:endCxn id="94" idx="1"/>
          </p:cNvCxnSpPr>
          <p:nvPr/>
        </p:nvCxnSpPr>
        <p:spPr>
          <a:xfrm rot="10800000" flipV="1">
            <a:off x="3877631" y="3289542"/>
            <a:ext cx="12700" cy="2029003"/>
          </a:xfrm>
          <a:prstGeom prst="bentConnector3">
            <a:avLst>
              <a:gd name="adj1" fmla="val 1800000"/>
            </a:avLst>
          </a:prstGeom>
          <a:ln w="12700"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BE677BA-38F1-44B3-B224-5F0C4B7250E7}"/>
              </a:ext>
            </a:extLst>
          </p:cNvPr>
          <p:cNvSpPr txBox="1"/>
          <p:nvPr/>
        </p:nvSpPr>
        <p:spPr>
          <a:xfrm>
            <a:off x="4385282" y="3087423"/>
            <a:ext cx="155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7CD054-CFCF-4862-9862-B69494DFAB19}"/>
              </a:ext>
            </a:extLst>
          </p:cNvPr>
          <p:cNvSpPr txBox="1"/>
          <p:nvPr/>
        </p:nvSpPr>
        <p:spPr>
          <a:xfrm>
            <a:off x="4378932" y="5133879"/>
            <a:ext cx="155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3A0944C-187C-4E2E-BCD3-0E853ED1DD6A}"/>
              </a:ext>
            </a:extLst>
          </p:cNvPr>
          <p:cNvCxnSpPr>
            <a:cxnSpLocks/>
          </p:cNvCxnSpPr>
          <p:nvPr/>
        </p:nvCxnSpPr>
        <p:spPr>
          <a:xfrm>
            <a:off x="3210706" y="4319292"/>
            <a:ext cx="366653" cy="0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D08433E-62C3-41EC-98A9-F1CBFA6BE009}"/>
              </a:ext>
            </a:extLst>
          </p:cNvPr>
          <p:cNvCxnSpPr>
            <a:cxnSpLocks/>
          </p:cNvCxnSpPr>
          <p:nvPr/>
        </p:nvCxnSpPr>
        <p:spPr>
          <a:xfrm>
            <a:off x="6721973" y="4302898"/>
            <a:ext cx="356057" cy="0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AAD8D23-803B-4068-B1BB-DA97AFAA7DB4}"/>
              </a:ext>
            </a:extLst>
          </p:cNvPr>
          <p:cNvGrpSpPr/>
          <p:nvPr/>
        </p:nvGrpSpPr>
        <p:grpSpPr>
          <a:xfrm>
            <a:off x="7044916" y="3087423"/>
            <a:ext cx="1556040" cy="385893"/>
            <a:chOff x="421399" y="2530984"/>
            <a:chExt cx="1556040" cy="3858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C306C37A-AC01-4133-AB7E-48FA824771DF}"/>
                </a:ext>
              </a:extLst>
            </p:cNvPr>
            <p:cNvSpPr/>
            <p:nvPr/>
          </p:nvSpPr>
          <p:spPr>
            <a:xfrm>
              <a:off x="472202" y="2530984"/>
              <a:ext cx="1467134" cy="385893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212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4102885-8330-4713-AB20-DE85E1F22296}"/>
                </a:ext>
              </a:extLst>
            </p:cNvPr>
            <p:cNvSpPr txBox="1"/>
            <p:nvPr/>
          </p:nvSpPr>
          <p:spPr>
            <a:xfrm>
              <a:off x="421399" y="2548791"/>
              <a:ext cx="15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61D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</a:t>
              </a:r>
            </a:p>
          </p:txBody>
        </p:sp>
      </p:grpSp>
      <p:graphicFrame>
        <p:nvGraphicFramePr>
          <p:cNvPr id="104" name="Diagram 103">
            <a:extLst>
              <a:ext uri="{FF2B5EF4-FFF2-40B4-BE49-F238E27FC236}">
                <a16:creationId xmlns:a16="http://schemas.microsoft.com/office/drawing/2014/main" id="{8877F1C8-E3AB-4E34-8835-969E4D04E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389968"/>
              </p:ext>
            </p:extLst>
          </p:nvPr>
        </p:nvGraphicFramePr>
        <p:xfrm>
          <a:off x="3687072" y="3510612"/>
          <a:ext cx="2797126" cy="158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D055EA6E-F7A7-4338-9953-0F494460F485}"/>
              </a:ext>
            </a:extLst>
          </p:cNvPr>
          <p:cNvSpPr txBox="1"/>
          <p:nvPr/>
        </p:nvSpPr>
        <p:spPr>
          <a:xfrm>
            <a:off x="3661672" y="3674755"/>
            <a:ext cx="71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AD344BE-B9FD-4AF3-B521-956EF1D146ED}"/>
              </a:ext>
            </a:extLst>
          </p:cNvPr>
          <p:cNvSpPr txBox="1"/>
          <p:nvPr/>
        </p:nvSpPr>
        <p:spPr>
          <a:xfrm>
            <a:off x="3577359" y="4776175"/>
            <a:ext cx="71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CD41CAE-A6FC-4B73-9FFD-7D56658F9D30}"/>
              </a:ext>
            </a:extLst>
          </p:cNvPr>
          <p:cNvSpPr txBox="1"/>
          <p:nvPr/>
        </p:nvSpPr>
        <p:spPr>
          <a:xfrm>
            <a:off x="5809445" y="4779818"/>
            <a:ext cx="893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C3C54B5-5989-428D-B6EB-63F089475C69}"/>
              </a:ext>
            </a:extLst>
          </p:cNvPr>
          <p:cNvSpPr txBox="1"/>
          <p:nvPr/>
        </p:nvSpPr>
        <p:spPr>
          <a:xfrm>
            <a:off x="5668680" y="3674754"/>
            <a:ext cx="1007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Action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2D91873-D693-4B6F-BDB0-78053472A1E7}"/>
              </a:ext>
            </a:extLst>
          </p:cNvPr>
          <p:cNvSpPr/>
          <p:nvPr/>
        </p:nvSpPr>
        <p:spPr>
          <a:xfrm>
            <a:off x="504295" y="2517773"/>
            <a:ext cx="2752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“real-world” approach</a:t>
            </a:r>
            <a:endParaRPr lang="en-US" sz="2000" b="1" dirty="0">
              <a:solidFill>
                <a:srgbClr val="212E5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B17008F-BD14-4DC0-8288-D8D9E2548B7A}"/>
                  </a:ext>
                </a:extLst>
              </p:cNvPr>
              <p:cNvSpPr/>
              <p:nvPr/>
            </p:nvSpPr>
            <p:spPr>
              <a:xfrm>
                <a:off x="711123" y="3512694"/>
                <a:ext cx="2922246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212E5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3-variable vector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212E5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400" i="1">
                        <a:solidFill>
                          <a:srgbClr val="212E5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212E5A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solidFill>
                      <a:srgbClr val="212E5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400" dirty="0">
                    <a:solidFill>
                      <a:srgbClr val="212E5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i="1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212E5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System Marginal Price (SMP)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212E5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demand forecast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>
                            <a:solidFill>
                              <a:srgbClr val="212E5A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212E5A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actual demand</a:t>
                </a:r>
                <a:endParaRPr lang="en-US" sz="1400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B17008F-BD14-4DC0-8288-D8D9E2548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3" y="3512694"/>
                <a:ext cx="2922246" cy="1600438"/>
              </a:xfrm>
              <a:prstGeom prst="rect">
                <a:avLst/>
              </a:prstGeom>
              <a:blipFill>
                <a:blip r:embed="rId8"/>
                <a:stretch>
                  <a:fillRect l="-626" t="-760" r="-626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>
            <a:extLst>
              <a:ext uri="{FF2B5EF4-FFF2-40B4-BE49-F238E27FC236}">
                <a16:creationId xmlns:a16="http://schemas.microsoft.com/office/drawing/2014/main" id="{EC71371A-EE87-415B-B21A-2DEA2C3AE97D}"/>
              </a:ext>
            </a:extLst>
          </p:cNvPr>
          <p:cNvSpPr/>
          <p:nvPr/>
        </p:nvSpPr>
        <p:spPr>
          <a:xfrm>
            <a:off x="1025481" y="5517473"/>
            <a:ext cx="2783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Initialization according to 2015 historical data</a:t>
            </a:r>
            <a:endParaRPr lang="en-US" sz="1400" b="1" dirty="0">
              <a:solidFill>
                <a:srgbClr val="1529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F1E88B7-D5C7-4BF0-966E-BBE5CCDFCBA5}"/>
              </a:ext>
            </a:extLst>
          </p:cNvPr>
          <p:cNvCxnSpPr>
            <a:cxnSpLocks/>
            <a:stCxn id="111" idx="0"/>
          </p:cNvCxnSpPr>
          <p:nvPr/>
        </p:nvCxnSpPr>
        <p:spPr>
          <a:xfrm flipH="1" flipV="1">
            <a:off x="2118776" y="5263720"/>
            <a:ext cx="298584" cy="253753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E396ECB-944A-4B8E-9535-4D7EE59B1B8B}"/>
              </a:ext>
            </a:extLst>
          </p:cNvPr>
          <p:cNvSpPr/>
          <p:nvPr/>
        </p:nvSpPr>
        <p:spPr>
          <a:xfrm>
            <a:off x="3608202" y="5671361"/>
            <a:ext cx="3029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Central planner</a:t>
            </a:r>
            <a:endParaRPr lang="en-US" dirty="0">
              <a:solidFill>
                <a:srgbClr val="15295A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306996-68C1-4D6D-BB2A-0B6039521506}"/>
              </a:ext>
            </a:extLst>
          </p:cNvPr>
          <p:cNvSpPr/>
          <p:nvPr/>
        </p:nvSpPr>
        <p:spPr>
          <a:xfrm>
            <a:off x="3608202" y="2738081"/>
            <a:ext cx="3029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Wholesale market</a:t>
            </a:r>
            <a:endParaRPr lang="en-US" dirty="0">
              <a:solidFill>
                <a:srgbClr val="15295A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7C77FDC-45DF-4842-9627-8C3A9E013C46}"/>
              </a:ext>
            </a:extLst>
          </p:cNvPr>
          <p:cNvGrpSpPr/>
          <p:nvPr/>
        </p:nvGrpSpPr>
        <p:grpSpPr>
          <a:xfrm>
            <a:off x="1230156" y="3057891"/>
            <a:ext cx="1556040" cy="385893"/>
            <a:chOff x="421399" y="2530984"/>
            <a:chExt cx="1556040" cy="385893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46422BA4-EAAD-4F13-AC91-4BF68017A138}"/>
                </a:ext>
              </a:extLst>
            </p:cNvPr>
            <p:cNvSpPr/>
            <p:nvPr/>
          </p:nvSpPr>
          <p:spPr>
            <a:xfrm>
              <a:off x="472202" y="2530984"/>
              <a:ext cx="1467134" cy="385893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212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5438B15-1984-4343-9D70-73FFE9413E87}"/>
                </a:ext>
              </a:extLst>
            </p:cNvPr>
            <p:cNvSpPr txBox="1"/>
            <p:nvPr/>
          </p:nvSpPr>
          <p:spPr>
            <a:xfrm>
              <a:off x="421399" y="2548791"/>
              <a:ext cx="1556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61D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393A4DF-7BF3-4216-A105-EAA1157B662E}"/>
              </a:ext>
            </a:extLst>
          </p:cNvPr>
          <p:cNvSpPr/>
          <p:nvPr/>
        </p:nvSpPr>
        <p:spPr>
          <a:xfrm>
            <a:off x="7111270" y="4057682"/>
            <a:ext cx="1568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 mix of DR signals</a:t>
            </a:r>
            <a:endParaRPr lang="en-US" sz="1400" dirty="0">
              <a:solidFill>
                <a:srgbClr val="212E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4BDA96A-9B82-46E2-A605-0D061AFB25B2}"/>
              </a:ext>
            </a:extLst>
          </p:cNvPr>
          <p:cNvCxnSpPr>
            <a:cxnSpLocks/>
          </p:cNvCxnSpPr>
          <p:nvPr/>
        </p:nvCxnSpPr>
        <p:spPr>
          <a:xfrm>
            <a:off x="3653283" y="3289542"/>
            <a:ext cx="0" cy="578315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4825DBE4-04FD-4B02-97C7-CE4D1921FF39}"/>
              </a:ext>
            </a:extLst>
          </p:cNvPr>
          <p:cNvCxnSpPr>
            <a:cxnSpLocks/>
          </p:cNvCxnSpPr>
          <p:nvPr/>
        </p:nvCxnSpPr>
        <p:spPr>
          <a:xfrm flipV="1">
            <a:off x="6662612" y="4859543"/>
            <a:ext cx="0" cy="377612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B0CE7BB8-AD76-4E74-BBEC-EA6A6055AFA4}"/>
              </a:ext>
            </a:extLst>
          </p:cNvPr>
          <p:cNvSpPr/>
          <p:nvPr/>
        </p:nvSpPr>
        <p:spPr>
          <a:xfrm>
            <a:off x="297764" y="2394002"/>
            <a:ext cx="316013" cy="291406"/>
          </a:xfrm>
          <a:prstGeom prst="star5">
            <a:avLst>
              <a:gd name="adj" fmla="val 21262"/>
              <a:gd name="hf" fmla="val 105146"/>
              <a:gd name="vf" fmla="val 11055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BD191E7-67FD-4F9C-9792-E77240444CAB}"/>
              </a:ext>
            </a:extLst>
          </p:cNvPr>
          <p:cNvGrpSpPr/>
          <p:nvPr/>
        </p:nvGrpSpPr>
        <p:grpSpPr>
          <a:xfrm>
            <a:off x="7096788" y="4973848"/>
            <a:ext cx="1720400" cy="1080102"/>
            <a:chOff x="7339709" y="1249507"/>
            <a:chExt cx="1720400" cy="108010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E646FDC-1818-436A-BFA0-8E58BCFEC89C}"/>
                </a:ext>
              </a:extLst>
            </p:cNvPr>
            <p:cNvSpPr/>
            <p:nvPr/>
          </p:nvSpPr>
          <p:spPr>
            <a:xfrm>
              <a:off x="7339709" y="1683278"/>
              <a:ext cx="172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GB" b="1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Reinforcement Learning</a:t>
              </a:r>
              <a:r>
                <a:rPr lang="en-GB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(RL)</a:t>
              </a:r>
              <a:endParaRPr lang="en-US" dirty="0">
                <a:solidFill>
                  <a:srgbClr val="212E5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DC5BD346-C0C6-4B65-834B-2491989E8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8" t="3596" r="10287" b="14872"/>
            <a:stretch/>
          </p:blipFill>
          <p:spPr>
            <a:xfrm>
              <a:off x="7339709" y="1249507"/>
              <a:ext cx="1490495" cy="45406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024C92-6FBA-404C-BEE4-F778A9B48370}"/>
              </a:ext>
            </a:extLst>
          </p:cNvPr>
          <p:cNvSpPr/>
          <p:nvPr/>
        </p:nvSpPr>
        <p:spPr>
          <a:xfrm>
            <a:off x="1348913" y="1563005"/>
            <a:ext cx="7468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0000"/>
              </a:lnSpc>
            </a:pP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A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central planner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attempts to </a:t>
            </a:r>
          </a:p>
          <a:p>
            <a:pPr lvl="0" algn="r">
              <a:lnSpc>
                <a:spcPct val="10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maximize flexibility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value by issuing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DR 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signals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99D9BD-109B-45DC-B330-EE7BF1BF3C55}"/>
              </a:ext>
            </a:extLst>
          </p:cNvPr>
          <p:cNvSpPr/>
          <p:nvPr/>
        </p:nvSpPr>
        <p:spPr>
          <a:xfrm>
            <a:off x="292963" y="1376212"/>
            <a:ext cx="263020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Demand-Response</a:t>
            </a:r>
            <a:endParaRPr lang="en-US" sz="2400" b="1" dirty="0">
              <a:solidFill>
                <a:srgbClr val="152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8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36491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Decarbonization of the European building sector towards 2050…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07059-D474-4B1B-8B30-F0E6BE5CBC13}"/>
              </a:ext>
            </a:extLst>
          </p:cNvPr>
          <p:cNvGrpSpPr/>
          <p:nvPr/>
        </p:nvGrpSpPr>
        <p:grpSpPr>
          <a:xfrm>
            <a:off x="194291" y="1224704"/>
            <a:ext cx="4524190" cy="1501629"/>
            <a:chOff x="90952" y="1207760"/>
            <a:chExt cx="4524190" cy="1501629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D7D1CE71-14F4-4B36-82E1-B1C1939E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52" y="1207760"/>
              <a:ext cx="1501629" cy="15016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2396F4-6751-43AA-A304-5F2AD9A8D7F9}"/>
                </a:ext>
              </a:extLst>
            </p:cNvPr>
            <p:cNvSpPr/>
            <p:nvPr/>
          </p:nvSpPr>
          <p:spPr>
            <a:xfrm>
              <a:off x="1381390" y="1521814"/>
              <a:ext cx="32337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sz="2000" b="1" dirty="0">
                  <a:solidFill>
                    <a:schemeClr val="accent6"/>
                  </a:solidFill>
                </a:rPr>
                <a:t>100% RES</a:t>
              </a:r>
              <a:r>
                <a:rPr lang="en-US" dirty="0">
                  <a:solidFill>
                    <a:srgbClr val="15295A"/>
                  </a:solidFill>
                </a:rPr>
                <a:t> System using </a:t>
              </a:r>
              <a:r>
                <a:rPr lang="en-US" sz="2000" b="1" dirty="0">
                  <a:solidFill>
                    <a:schemeClr val="accent6"/>
                  </a:solidFill>
                </a:rPr>
                <a:t>Storage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 </a:t>
              </a:r>
              <a:r>
                <a:rPr lang="en-US" sz="2000" b="1" dirty="0">
                  <a:solidFill>
                    <a:schemeClr val="accent6"/>
                  </a:solidFill>
                </a:rPr>
                <a:t>Demand-Response</a:t>
              </a:r>
              <a:r>
                <a:rPr lang="en-US" dirty="0">
                  <a:solidFill>
                    <a:srgbClr val="15295A"/>
                  </a:solidFill>
                </a:rPr>
                <a:t> technologies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ED0D92-2E46-4370-8B1F-74E67609950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718481" y="2046590"/>
            <a:ext cx="138031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4450E33-DCC3-44E9-8A48-B321BBECC82E}"/>
              </a:ext>
            </a:extLst>
          </p:cNvPr>
          <p:cNvSpPr/>
          <p:nvPr/>
        </p:nvSpPr>
        <p:spPr>
          <a:xfrm>
            <a:off x="4540929" y="1679652"/>
            <a:ext cx="1726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61D53"/>
              </a:buClr>
            </a:pPr>
            <a:r>
              <a:rPr lang="en-US" sz="2000" b="1" dirty="0">
                <a:solidFill>
                  <a:srgbClr val="4A3E38"/>
                </a:solidFill>
              </a:rPr>
              <a:t>System Change</a:t>
            </a:r>
            <a:endParaRPr lang="en-US" dirty="0">
              <a:solidFill>
                <a:srgbClr val="4A3E38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CE11D0-8246-42E0-B58B-39D368069845}"/>
              </a:ext>
            </a:extLst>
          </p:cNvPr>
          <p:cNvGrpSpPr/>
          <p:nvPr/>
        </p:nvGrpSpPr>
        <p:grpSpPr>
          <a:xfrm>
            <a:off x="6022115" y="1525763"/>
            <a:ext cx="3082750" cy="3175411"/>
            <a:chOff x="6092533" y="1525763"/>
            <a:chExt cx="3082750" cy="317541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882EC1A-0682-433A-B4BF-999F312C6C08}"/>
                </a:ext>
              </a:extLst>
            </p:cNvPr>
            <p:cNvSpPr/>
            <p:nvPr/>
          </p:nvSpPr>
          <p:spPr>
            <a:xfrm>
              <a:off x="6092533" y="1525763"/>
              <a:ext cx="30827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Decentralized</a:t>
              </a:r>
              <a:r>
                <a:rPr lang="en-US" dirty="0">
                  <a:solidFill>
                    <a:srgbClr val="15295A"/>
                  </a:solidFill>
                </a:rPr>
                <a:t> community projects &amp; innovative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business models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3F5E292-639C-4EAE-AC2A-AF98DD63C8AB}"/>
                </a:ext>
              </a:extLst>
            </p:cNvPr>
            <p:cNvGrpSpPr/>
            <p:nvPr/>
          </p:nvGrpSpPr>
          <p:grpSpPr>
            <a:xfrm>
              <a:off x="6231574" y="2558049"/>
              <a:ext cx="2871278" cy="2143125"/>
              <a:chOff x="6218031" y="2436994"/>
              <a:chExt cx="2871278" cy="2143125"/>
            </a:xfrm>
          </p:grpSpPr>
          <p:pic>
            <p:nvPicPr>
              <p:cNvPr id="16" name="Picture 15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A60337C7-7038-4955-A8B1-4EC8211B1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184" y="2436994"/>
                <a:ext cx="2143125" cy="214312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F928312-5335-4613-8455-B52780639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031" y="3381118"/>
                <a:ext cx="1002447" cy="1002447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4EE508-C286-4E53-8000-B47FC3E5C251}"/>
              </a:ext>
            </a:extLst>
          </p:cNvPr>
          <p:cNvGrpSpPr/>
          <p:nvPr/>
        </p:nvGrpSpPr>
        <p:grpSpPr>
          <a:xfrm>
            <a:off x="2441230" y="2868923"/>
            <a:ext cx="4084002" cy="1411960"/>
            <a:chOff x="2546777" y="2492680"/>
            <a:chExt cx="4084002" cy="14119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B24851C-F7CE-4094-B12C-5C0C5233E7D5}"/>
                </a:ext>
              </a:extLst>
            </p:cNvPr>
            <p:cNvSpPr/>
            <p:nvPr/>
          </p:nvSpPr>
          <p:spPr>
            <a:xfrm>
              <a:off x="3801294" y="2578339"/>
              <a:ext cx="282948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Diffusion of </a:t>
              </a:r>
              <a:r>
                <a:rPr lang="en-US" sz="2000" b="1" dirty="0">
                  <a:solidFill>
                    <a:srgbClr val="3B3163"/>
                  </a:solidFill>
                </a:rPr>
                <a:t>technological breakthroughs</a:t>
              </a:r>
              <a:r>
                <a:rPr lang="en-US" sz="2000" b="1" dirty="0">
                  <a:solidFill>
                    <a:srgbClr val="C61D53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at the residential sector</a:t>
              </a:r>
              <a:endParaRPr lang="en-US" sz="1600" dirty="0">
                <a:solidFill>
                  <a:srgbClr val="15295A"/>
                </a:solidFill>
              </a:endParaRPr>
            </a:p>
          </p:txBody>
        </p:sp>
        <p:pic>
          <p:nvPicPr>
            <p:cNvPr id="32" name="Picture 31" descr="A close up of a device&#10;&#10;Description automatically generated">
              <a:extLst>
                <a:ext uri="{FF2B5EF4-FFF2-40B4-BE49-F238E27FC236}">
                  <a16:creationId xmlns:a16="http://schemas.microsoft.com/office/drawing/2014/main" id="{B06D023D-F362-4018-87EA-B07C23E27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4" t="19047" r="21850" b="20095"/>
            <a:stretch/>
          </p:blipFill>
          <p:spPr>
            <a:xfrm>
              <a:off x="2973310" y="2492680"/>
              <a:ext cx="875510" cy="540508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0CC0C50E-B1D4-4713-9FE9-1FB003F1C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t="23856" r="5811" b="30379"/>
            <a:stretch/>
          </p:blipFill>
          <p:spPr>
            <a:xfrm>
              <a:off x="2546777" y="3103923"/>
              <a:ext cx="1428541" cy="80071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EE0EE73-5E4E-4480-A1F3-239E06FF30F6}"/>
              </a:ext>
            </a:extLst>
          </p:cNvPr>
          <p:cNvGrpSpPr/>
          <p:nvPr/>
        </p:nvGrpSpPr>
        <p:grpSpPr>
          <a:xfrm>
            <a:off x="3122628" y="4529840"/>
            <a:ext cx="5952335" cy="1604793"/>
            <a:chOff x="3204319" y="4579201"/>
            <a:chExt cx="5952335" cy="16047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F05A267-E643-4848-9369-302796C0C744}"/>
                </a:ext>
              </a:extLst>
            </p:cNvPr>
            <p:cNvSpPr/>
            <p:nvPr/>
          </p:nvSpPr>
          <p:spPr>
            <a:xfrm>
              <a:off x="6518521" y="4742264"/>
              <a:ext cx="26381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Digitalization can make this transition more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efficient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democratic</a:t>
              </a:r>
              <a:r>
                <a:rPr lang="en-US" sz="2000" dirty="0">
                  <a:solidFill>
                    <a:srgbClr val="15295A"/>
                  </a:solidFill>
                </a:rPr>
                <a:t> </a:t>
              </a:r>
              <a:endParaRPr lang="en-US" sz="1600" dirty="0">
                <a:solidFill>
                  <a:srgbClr val="15295A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D9E9A95-C1B2-45DE-98A3-4F9D83A4F3DA}"/>
                </a:ext>
              </a:extLst>
            </p:cNvPr>
            <p:cNvGrpSpPr/>
            <p:nvPr/>
          </p:nvGrpSpPr>
          <p:grpSpPr>
            <a:xfrm>
              <a:off x="3204319" y="4579201"/>
              <a:ext cx="4031790" cy="1604793"/>
              <a:chOff x="3835480" y="4579123"/>
              <a:chExt cx="4031790" cy="1604793"/>
            </a:xfrm>
          </p:grpSpPr>
          <p:pic>
            <p:nvPicPr>
              <p:cNvPr id="41" name="Picture 4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D160F52-15CA-4345-8B6A-0B445CD2A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480" y="4579123"/>
                <a:ext cx="1604793" cy="1604793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D0D0F5-52E0-4E16-A1B1-AFD6D8D1DD3A}"/>
                  </a:ext>
                </a:extLst>
              </p:cNvPr>
              <p:cNvSpPr/>
              <p:nvPr/>
            </p:nvSpPr>
            <p:spPr>
              <a:xfrm>
                <a:off x="5336213" y="5783806"/>
                <a:ext cx="25310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C61D53"/>
                  </a:buClr>
                </a:pPr>
                <a:r>
                  <a:rPr lang="en-US" sz="2000" b="1" dirty="0"/>
                  <a:t>Smart-Grid paradigm</a:t>
                </a:r>
                <a:endParaRPr lang="en-US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0718D1-5DD9-4068-8513-1F81124317B4}"/>
              </a:ext>
            </a:extLst>
          </p:cNvPr>
          <p:cNvGrpSpPr/>
          <p:nvPr/>
        </p:nvGrpSpPr>
        <p:grpSpPr>
          <a:xfrm>
            <a:off x="-20272" y="3490851"/>
            <a:ext cx="2759458" cy="2420646"/>
            <a:chOff x="2027" y="3041177"/>
            <a:chExt cx="2915724" cy="2420646"/>
          </a:xfrm>
        </p:grpSpPr>
        <p:pic>
          <p:nvPicPr>
            <p:cNvPr id="38" name="Picture 3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93A977E-3DF1-4585-A826-27E2639F5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59" y="3041177"/>
              <a:ext cx="1448860" cy="144886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47414A-280C-418F-9F99-B273A1C7C209}"/>
                </a:ext>
              </a:extLst>
            </p:cNvPr>
            <p:cNvSpPr/>
            <p:nvPr/>
          </p:nvSpPr>
          <p:spPr>
            <a:xfrm>
              <a:off x="2027" y="4446160"/>
              <a:ext cx="291572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C61D53"/>
                </a:buClr>
              </a:pPr>
              <a:r>
                <a:rPr lang="en-US" dirty="0">
                  <a:solidFill>
                    <a:srgbClr val="15295A"/>
                  </a:solidFill>
                </a:rPr>
                <a:t>Potential also lies in </a:t>
              </a:r>
              <a:r>
                <a:rPr lang="en-US" sz="2000" b="1" dirty="0">
                  <a:solidFill>
                    <a:srgbClr val="FF5050"/>
                  </a:solidFill>
                </a:rPr>
                <a:t>energy efficiency</a:t>
              </a:r>
              <a:r>
                <a:rPr lang="en-US" sz="2000" b="1" dirty="0">
                  <a:solidFill>
                    <a:srgbClr val="C61D53"/>
                  </a:solidFill>
                </a:rPr>
                <a:t> </a:t>
              </a:r>
              <a:r>
                <a:rPr lang="en-US" dirty="0">
                  <a:solidFill>
                    <a:srgbClr val="15295A"/>
                  </a:solidFill>
                </a:rPr>
                <a:t>&amp; tackling </a:t>
              </a:r>
              <a:r>
                <a:rPr lang="en-US" sz="2000" b="1" dirty="0">
                  <a:solidFill>
                    <a:srgbClr val="FF5050"/>
                  </a:solidFill>
                </a:rPr>
                <a:t>energy poverty</a:t>
              </a:r>
              <a:endParaRPr lang="en-US" sz="1600" b="1" dirty="0">
                <a:solidFill>
                  <a:srgbClr val="FF5050"/>
                </a:solidFill>
              </a:endParaRPr>
            </a:p>
          </p:txBody>
        </p:sp>
      </p:grp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403DAB0E-0D32-4279-BA4C-2718F0804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591112-2A96-4C09-9633-99CC8F569E26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A563614-BECE-4078-9CD3-B616559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78B6ED1-248E-448A-84FE-B187A9E9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/>
          <a:stretch>
            <a:fillRect/>
          </a:stretch>
        </p:blipFill>
        <p:spPr bwMode="auto">
          <a:xfrm>
            <a:off x="10363" y="1266825"/>
            <a:ext cx="913363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E48C4E-EBD9-4D43-BA09-017BF31E6288}"/>
              </a:ext>
            </a:extLst>
          </p:cNvPr>
          <p:cNvSpPr/>
          <p:nvPr/>
        </p:nvSpPr>
        <p:spPr>
          <a:xfrm>
            <a:off x="292963" y="1376212"/>
            <a:ext cx="26302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 Control Strategy</a:t>
            </a:r>
            <a:endParaRPr lang="en-US" sz="2400" b="1" dirty="0">
              <a:solidFill>
                <a:srgbClr val="152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3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FD05F-D2A3-48CD-B4FE-00B64C55CFCD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0C0AE-E48F-46B0-8F91-75C41D8DA6D9}"/>
              </a:ext>
            </a:extLst>
          </p:cNvPr>
          <p:cNvSpPr/>
          <p:nvPr/>
        </p:nvSpPr>
        <p:spPr>
          <a:xfrm>
            <a:off x="1050820" y="1865940"/>
            <a:ext cx="7037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Acceptable Ranges </a:t>
            </a:r>
            <a:r>
              <a:rPr lang="en-GB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of</a:t>
            </a:r>
            <a:r>
              <a:rPr lang="en-GB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Indoor Temperature </a:t>
            </a:r>
            <a:r>
              <a:rPr lang="en-GB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Setpoints</a:t>
            </a:r>
            <a:endParaRPr lang="en-US" sz="2400" dirty="0">
              <a:solidFill>
                <a:srgbClr val="15295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4826FE-AF5D-4830-9F4C-6F68E061C09E}"/>
              </a:ext>
            </a:extLst>
          </p:cNvPr>
          <p:cNvSpPr/>
          <p:nvPr/>
        </p:nvSpPr>
        <p:spPr>
          <a:xfrm>
            <a:off x="1220273" y="1281644"/>
            <a:ext cx="88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Thermal comfort categories of the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15251 standard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9E0BB1-15C0-4637-846A-BF0C1F3A6AB8}"/>
              </a:ext>
            </a:extLst>
          </p:cNvPr>
          <p:cNvCxnSpPr>
            <a:cxnSpLocks/>
          </p:cNvCxnSpPr>
          <p:nvPr/>
        </p:nvCxnSpPr>
        <p:spPr>
          <a:xfrm flipH="1" flipV="1">
            <a:off x="547375" y="2460601"/>
            <a:ext cx="16219" cy="3385349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DF1014-D7CE-4ACE-84C4-4F4F3DFA4EFF}"/>
              </a:ext>
            </a:extLst>
          </p:cNvPr>
          <p:cNvCxnSpPr>
            <a:cxnSpLocks/>
          </p:cNvCxnSpPr>
          <p:nvPr/>
        </p:nvCxnSpPr>
        <p:spPr>
          <a:xfrm>
            <a:off x="540030" y="5845950"/>
            <a:ext cx="8449663" cy="23635"/>
          </a:xfrm>
          <a:prstGeom prst="straightConnector1">
            <a:avLst/>
          </a:prstGeom>
          <a:ln>
            <a:solidFill>
              <a:srgbClr val="C61D5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8E45429-1AFE-4F3A-82AF-B8416514ECEC}"/>
              </a:ext>
            </a:extLst>
          </p:cNvPr>
          <p:cNvSpPr/>
          <p:nvPr/>
        </p:nvSpPr>
        <p:spPr>
          <a:xfrm>
            <a:off x="148443" y="2076714"/>
            <a:ext cx="768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PMV</a:t>
            </a:r>
            <a:endParaRPr lang="en-US" sz="2000" b="1" dirty="0">
              <a:solidFill>
                <a:srgbClr val="212E5A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D2E905-81FE-458D-B15D-E9455A477B9F}"/>
              </a:ext>
            </a:extLst>
          </p:cNvPr>
          <p:cNvSpPr/>
          <p:nvPr/>
        </p:nvSpPr>
        <p:spPr>
          <a:xfrm>
            <a:off x="3418640" y="5808379"/>
            <a:ext cx="2306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Temperature (</a:t>
            </a:r>
            <a:r>
              <a:rPr lang="en-US" sz="2000" b="1" baseline="30000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000" b="1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</a:t>
            </a:r>
            <a:endParaRPr lang="en-US" sz="2000" b="1" dirty="0">
              <a:solidFill>
                <a:srgbClr val="212E5A"/>
              </a:solidFill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8AE853D-D1A8-496F-8AE9-27CD61D979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9208" y="1709500"/>
            <a:ext cx="973123" cy="682114"/>
          </a:xfrm>
          <a:prstGeom prst="bentConnector3">
            <a:avLst>
              <a:gd name="adj1" fmla="val -1724"/>
            </a:avLst>
          </a:prstGeom>
          <a:ln>
            <a:solidFill>
              <a:srgbClr val="C61D5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21421D7-0B9C-4CFC-B08B-7453E63EE7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282358"/>
              </p:ext>
            </p:extLst>
          </p:nvPr>
        </p:nvGraphicFramePr>
        <p:xfrm>
          <a:off x="570939" y="2339423"/>
          <a:ext cx="7874334" cy="346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072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FD05F-D2A3-48CD-B4FE-00B64C55CFCD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88D981-BD42-461E-B42D-BCCCE13DFEFD}"/>
              </a:ext>
            </a:extLst>
          </p:cNvPr>
          <p:cNvSpPr/>
          <p:nvPr/>
        </p:nvSpPr>
        <p:spPr>
          <a:xfrm>
            <a:off x="6058023" y="2106947"/>
            <a:ext cx="22439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48C638-D7BC-47C5-BEDB-AC13CD7B0FF7}"/>
              </a:ext>
            </a:extLst>
          </p:cNvPr>
          <p:cNvSpPr/>
          <p:nvPr/>
        </p:nvSpPr>
        <p:spPr>
          <a:xfrm>
            <a:off x="505634" y="4738910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B69F28-22FF-4E87-9E56-656DE33E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5034"/>
              </p:ext>
            </p:extLst>
          </p:nvPr>
        </p:nvGraphicFramePr>
        <p:xfrm>
          <a:off x="292964" y="2098057"/>
          <a:ext cx="5427228" cy="1232747"/>
        </p:xfrm>
        <a:graphic>
          <a:graphicData uri="http://schemas.openxmlformats.org/drawingml/2006/table">
            <a:tbl>
              <a:tblPr firstRow="1" firstCol="1" bandRow="1"/>
              <a:tblGrid>
                <a:gridCol w="285750">
                  <a:extLst>
                    <a:ext uri="{9D8B030D-6E8A-4147-A177-3AD203B41FA5}">
                      <a16:colId xmlns:a16="http://schemas.microsoft.com/office/drawing/2014/main" val="1763368838"/>
                    </a:ext>
                  </a:extLst>
                </a:gridCol>
                <a:gridCol w="316833">
                  <a:extLst>
                    <a:ext uri="{9D8B030D-6E8A-4147-A177-3AD203B41FA5}">
                      <a16:colId xmlns:a16="http://schemas.microsoft.com/office/drawing/2014/main" val="2561682657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101699781"/>
                    </a:ext>
                  </a:extLst>
                </a:gridCol>
                <a:gridCol w="1504014">
                  <a:extLst>
                    <a:ext uri="{9D8B030D-6E8A-4147-A177-3AD203B41FA5}">
                      <a16:colId xmlns:a16="http://schemas.microsoft.com/office/drawing/2014/main" val="55548910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71201699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756983158"/>
                    </a:ext>
                  </a:extLst>
                </a:gridCol>
              </a:tblGrid>
              <a:tr h="318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Temperature ranges (</a:t>
                      </a:r>
                      <a:r>
                        <a:rPr lang="en-GB" sz="1400" b="1" spc="-15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GB" sz="14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4582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1 (Ap-My)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1 (Oc-No)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9378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24.57-25.38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24.31-25.09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24.77-25.51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22.95-24.09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046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24.05-25.81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23.72-25.68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24.22-26.12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22.81-24.64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921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23.69-26.16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23.33-26.07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23.85-26.43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22.45-25.01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1855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IV(a)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21.09-28.08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22.74-26.66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23.30-26.98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21.90-25.56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07705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BF93EE1-2F0B-4187-AC17-2C55976EB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6392"/>
              </p:ext>
            </p:extLst>
          </p:nvPr>
        </p:nvGraphicFramePr>
        <p:xfrm>
          <a:off x="3211729" y="4716795"/>
          <a:ext cx="5426637" cy="1396248"/>
        </p:xfrm>
        <a:graphic>
          <a:graphicData uri="http://schemas.openxmlformats.org/drawingml/2006/table">
            <a:tbl>
              <a:tblPr firstRow="1" firstCol="1" bandRow="1"/>
              <a:tblGrid>
                <a:gridCol w="509047">
                  <a:extLst>
                    <a:ext uri="{9D8B030D-6E8A-4147-A177-3AD203B41FA5}">
                      <a16:colId xmlns:a16="http://schemas.microsoft.com/office/drawing/2014/main" val="3638688308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1915197162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1657119579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352751041"/>
                    </a:ext>
                  </a:extLst>
                </a:gridCol>
                <a:gridCol w="712085">
                  <a:extLst>
                    <a:ext uri="{9D8B030D-6E8A-4147-A177-3AD203B41FA5}">
                      <a16:colId xmlns:a16="http://schemas.microsoft.com/office/drawing/2014/main" val="6154275"/>
                    </a:ext>
                  </a:extLst>
                </a:gridCol>
                <a:gridCol w="302808">
                  <a:extLst>
                    <a:ext uri="{9D8B030D-6E8A-4147-A177-3AD203B41FA5}">
                      <a16:colId xmlns:a16="http://schemas.microsoft.com/office/drawing/2014/main" val="3268669985"/>
                    </a:ext>
                  </a:extLst>
                </a:gridCol>
              </a:tblGrid>
              <a:tr h="35971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262890" algn="l"/>
                        </a:tabLst>
                        <a:defRPr/>
                      </a:pPr>
                      <a:r>
                        <a:rPr kumimoji="0" lang="en-GB" sz="14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Temperature ranges (</a:t>
                      </a:r>
                      <a:r>
                        <a:rPr kumimoji="0" lang="en-GB" sz="1400" b="1" i="0" u="none" strike="noStrike" kern="1200" cap="none" spc="-15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o</a:t>
                      </a:r>
                      <a:r>
                        <a:rPr kumimoji="0" lang="en-GB" sz="14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97922"/>
                  </a:ext>
                </a:extLst>
              </a:tr>
              <a:tr h="2648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endParaRPr lang="en-US" sz="1200" b="1" kern="1200" spc="-1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1 (Ap-My)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1 (Oc-No)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64949"/>
                  </a:ext>
                </a:extLst>
              </a:tr>
              <a:tr h="223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22.35-23.18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23.69-24.48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24.44-25.24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21.86-22.67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59700"/>
                  </a:ext>
                </a:extLst>
              </a:tr>
              <a:tr h="141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21.72-23.81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23.10-25.07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23.85-25.83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21.25-23.29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93598"/>
                  </a:ext>
                </a:extLst>
              </a:tr>
              <a:tr h="160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21.31-24.22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22.70-25.47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23.44-26.23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20.84-23.69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7653"/>
                  </a:ext>
                </a:extLst>
              </a:tr>
              <a:tr h="171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IV(a)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20.68-24.85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22.11-26.06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22.85-26.83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62890" algn="l"/>
                        </a:tabLst>
                      </a:pPr>
                      <a:r>
                        <a:rPr lang="en-GB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20.23-24.31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2017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8515FFF-24D4-444B-88CF-CBEB48064B38}"/>
              </a:ext>
            </a:extLst>
          </p:cNvPr>
          <p:cNvSpPr/>
          <p:nvPr/>
        </p:nvSpPr>
        <p:spPr>
          <a:xfrm>
            <a:off x="1053079" y="1543838"/>
            <a:ext cx="7037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Acceptable Ranges </a:t>
            </a:r>
            <a:r>
              <a:rPr lang="en-GB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of</a:t>
            </a:r>
            <a:r>
              <a:rPr lang="en-GB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Indoor Temperature </a:t>
            </a:r>
            <a:r>
              <a:rPr lang="en-GB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Setpoints</a:t>
            </a:r>
            <a:endParaRPr lang="en-US" sz="2400" dirty="0">
              <a:solidFill>
                <a:srgbClr val="15295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5F468-735D-4218-8E3D-E9BB0A0BCD40}"/>
              </a:ext>
            </a:extLst>
          </p:cNvPr>
          <p:cNvSpPr/>
          <p:nvPr/>
        </p:nvSpPr>
        <p:spPr>
          <a:xfrm>
            <a:off x="292963" y="3562134"/>
            <a:ext cx="8345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(I). Period 1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(mild weather):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61D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April, May, October, and November, </a:t>
            </a:r>
          </a:p>
          <a:p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(II). Period 2 (hot weather):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61D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June to September, 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(III). Period 3 (cold weather):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61D5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December to March</a:t>
            </a:r>
            <a:endParaRPr lang="en-US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87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FD05F-D2A3-48CD-B4FE-00B64C55CFCD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0C0AE-E48F-46B0-8F91-75C41D8DA6D9}"/>
              </a:ext>
            </a:extLst>
          </p:cNvPr>
          <p:cNvSpPr/>
          <p:nvPr/>
        </p:nvSpPr>
        <p:spPr>
          <a:xfrm>
            <a:off x="1053079" y="1553970"/>
            <a:ext cx="703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Impact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of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Demand-Response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Actions on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Thermal Comfort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Energy Cost</a:t>
            </a:r>
            <a:endParaRPr lang="en-US" sz="24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515730B-E34E-4233-9974-80F8B60D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9137" r="5231"/>
          <a:stretch>
            <a:fillRect/>
          </a:stretch>
        </p:blipFill>
        <p:spPr bwMode="auto">
          <a:xfrm>
            <a:off x="191337" y="3225729"/>
            <a:ext cx="4863500" cy="241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425607-58BE-4DF8-BD84-E58A41D90568}"/>
              </a:ext>
            </a:extLst>
          </p:cNvPr>
          <p:cNvSpPr/>
          <p:nvPr/>
        </p:nvSpPr>
        <p:spPr>
          <a:xfrm>
            <a:off x="574381" y="3324562"/>
            <a:ext cx="22439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7A6BB5-2562-4E96-8F58-E850FCEDEE93}"/>
              </a:ext>
            </a:extLst>
          </p:cNvPr>
          <p:cNvSpPr/>
          <p:nvPr/>
        </p:nvSpPr>
        <p:spPr>
          <a:xfrm>
            <a:off x="3211251" y="2479727"/>
            <a:ext cx="2721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rebuchet MS" panose="020B0603020202020204" pitchFamily="34" charset="0"/>
              </a:rPr>
              <a:t>Energy Consumption 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(SC1-SC2)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33ED17-12BC-4609-B038-91DBF244F80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932748" y="2496246"/>
            <a:ext cx="845557" cy="33742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366302-93DD-4461-B38C-88F062D7148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932748" y="2833670"/>
            <a:ext cx="845557" cy="3539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F34C482-5850-41B9-AE93-CC8DA8F9DAB8}"/>
              </a:ext>
            </a:extLst>
          </p:cNvPr>
          <p:cNvSpPr/>
          <p:nvPr/>
        </p:nvSpPr>
        <p:spPr>
          <a:xfrm>
            <a:off x="6557032" y="2258111"/>
            <a:ext cx="2046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Appliances</a:t>
            </a:r>
            <a:endParaRPr lang="en-US" sz="2400" b="1" dirty="0">
              <a:solidFill>
                <a:srgbClr val="15295A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E174DF-0E09-4940-B60D-BD501E19D880}"/>
              </a:ext>
            </a:extLst>
          </p:cNvPr>
          <p:cNvSpPr/>
          <p:nvPr/>
        </p:nvSpPr>
        <p:spPr>
          <a:xfrm>
            <a:off x="6778305" y="2960865"/>
            <a:ext cx="2046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HVAC system</a:t>
            </a:r>
            <a:endParaRPr lang="en-US" sz="2400" b="1" dirty="0">
              <a:solidFill>
                <a:srgbClr val="C61D53"/>
              </a:solidFill>
            </a:endParaRPr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540D26D2-8FC6-46F5-92E2-FAE7642AB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6465" r="5511"/>
          <a:stretch/>
        </p:blipFill>
        <p:spPr>
          <a:xfrm>
            <a:off x="4631489" y="4001670"/>
            <a:ext cx="4512511" cy="20817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B61907-AF08-4198-BAA5-D9A0F98DEB6E}"/>
              </a:ext>
            </a:extLst>
          </p:cNvPr>
          <p:cNvSpPr/>
          <p:nvPr/>
        </p:nvSpPr>
        <p:spPr>
          <a:xfrm>
            <a:off x="6276198" y="5167917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FD05F-D2A3-48CD-B4FE-00B64C55CFCD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794ACE-BAC4-4193-ADE7-A09460F4832C}"/>
              </a:ext>
            </a:extLst>
          </p:cNvPr>
          <p:cNvSpPr/>
          <p:nvPr/>
        </p:nvSpPr>
        <p:spPr>
          <a:xfrm>
            <a:off x="292963" y="2454597"/>
            <a:ext cx="6502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 losses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due to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energy shifting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during dynamic DR signals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solidFill>
                <a:schemeClr val="accent4"/>
              </a:solidFill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D226090-F9BF-482C-97BD-5DCE19CE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9137" r="5231"/>
          <a:stretch>
            <a:fillRect/>
          </a:stretch>
        </p:blipFill>
        <p:spPr bwMode="auto">
          <a:xfrm>
            <a:off x="191337" y="3225729"/>
            <a:ext cx="4863500" cy="241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A405A6-2DDD-464C-94BC-42AE69764BD2}"/>
              </a:ext>
            </a:extLst>
          </p:cNvPr>
          <p:cNvSpPr/>
          <p:nvPr/>
        </p:nvSpPr>
        <p:spPr>
          <a:xfrm>
            <a:off x="574381" y="3324562"/>
            <a:ext cx="22439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D04B61-5E12-42D2-ABC5-FA2CBC6D9EE9}"/>
              </a:ext>
            </a:extLst>
          </p:cNvPr>
          <p:cNvSpPr/>
          <p:nvPr/>
        </p:nvSpPr>
        <p:spPr>
          <a:xfrm>
            <a:off x="4455994" y="2813301"/>
            <a:ext cx="486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 sacrifices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energy needs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en-US" sz="200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services</a:t>
            </a:r>
            <a:endParaRPr lang="en-US" sz="2000" b="1" dirty="0">
              <a:solidFill>
                <a:srgbClr val="C61D5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1E15E-E6DD-46C7-AAEB-735B05C1B2B1}"/>
              </a:ext>
            </a:extLst>
          </p:cNvPr>
          <p:cNvSpPr/>
          <p:nvPr/>
        </p:nvSpPr>
        <p:spPr>
          <a:xfrm>
            <a:off x="1053079" y="1553970"/>
            <a:ext cx="703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Impact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of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Demand-Response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Actions on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Thermal Comfort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Energy Cost</a:t>
            </a:r>
            <a:endParaRPr lang="en-US" sz="24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325773F6-D3FB-42F2-8D59-0874B8CC1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6465" r="5511"/>
          <a:stretch/>
        </p:blipFill>
        <p:spPr>
          <a:xfrm>
            <a:off x="4631489" y="4001670"/>
            <a:ext cx="4512511" cy="20817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2660B1-AB30-42BC-B87F-41492366EB21}"/>
              </a:ext>
            </a:extLst>
          </p:cNvPr>
          <p:cNvSpPr/>
          <p:nvPr/>
        </p:nvSpPr>
        <p:spPr>
          <a:xfrm>
            <a:off x="6276198" y="5167917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8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FD05F-D2A3-48CD-B4FE-00B64C55CFCD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D226090-F9BF-482C-97BD-5DCE19CE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9137" r="5231"/>
          <a:stretch>
            <a:fillRect/>
          </a:stretch>
        </p:blipFill>
        <p:spPr bwMode="auto">
          <a:xfrm>
            <a:off x="191337" y="3225729"/>
            <a:ext cx="4863500" cy="241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A405A6-2DDD-464C-94BC-42AE69764BD2}"/>
              </a:ext>
            </a:extLst>
          </p:cNvPr>
          <p:cNvSpPr/>
          <p:nvPr/>
        </p:nvSpPr>
        <p:spPr>
          <a:xfrm>
            <a:off x="574381" y="3324562"/>
            <a:ext cx="22439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1E15E-E6DD-46C7-AAEB-735B05C1B2B1}"/>
              </a:ext>
            </a:extLst>
          </p:cNvPr>
          <p:cNvSpPr/>
          <p:nvPr/>
        </p:nvSpPr>
        <p:spPr>
          <a:xfrm>
            <a:off x="1053079" y="1553970"/>
            <a:ext cx="703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Impact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of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Demand-Response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Actions on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Thermal Comfort 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 Energy Cost</a:t>
            </a:r>
            <a:endParaRPr lang="en-US" sz="2400" dirty="0">
              <a:solidFill>
                <a:srgbClr val="C61D5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325773F6-D3FB-42F2-8D59-0874B8CC1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6465" r="5511"/>
          <a:stretch/>
        </p:blipFill>
        <p:spPr>
          <a:xfrm>
            <a:off x="4631489" y="4001670"/>
            <a:ext cx="4512511" cy="20817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2660B1-AB30-42BC-B87F-41492366EB21}"/>
              </a:ext>
            </a:extLst>
          </p:cNvPr>
          <p:cNvSpPr/>
          <p:nvPr/>
        </p:nvSpPr>
        <p:spPr>
          <a:xfrm>
            <a:off x="6276198" y="5167917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E2B367-1B0D-4873-9E29-35CCF6B49C5D}"/>
              </a:ext>
            </a:extLst>
          </p:cNvPr>
          <p:cNvSpPr/>
          <p:nvPr/>
        </p:nvSpPr>
        <p:spPr>
          <a:xfrm>
            <a:off x="191337" y="2394610"/>
            <a:ext cx="4198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Thermal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comfort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at </a:t>
            </a:r>
            <a:r>
              <a:rPr lang="en-US" sz="20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acceptable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levels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02E12-4CB7-4DF4-BDC5-EBFF4BC45221}"/>
              </a:ext>
            </a:extLst>
          </p:cNvPr>
          <p:cNvSpPr/>
          <p:nvPr/>
        </p:nvSpPr>
        <p:spPr>
          <a:xfrm>
            <a:off x="830046" y="2804363"/>
            <a:ext cx="8053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maximum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discomfort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20%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according to the </a:t>
            </a:r>
            <a:r>
              <a:rPr lang="en-US" sz="2000" u="sng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Fanger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theory</a:t>
            </a:r>
          </a:p>
          <a:p>
            <a:pPr algn="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PMV value in [-1.1]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27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FD05F-D2A3-48CD-B4FE-00B64C55CFCD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515730B-E34E-4233-9974-80F8B60DC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9137" r="5231"/>
          <a:stretch>
            <a:fillRect/>
          </a:stretch>
        </p:blipFill>
        <p:spPr bwMode="auto">
          <a:xfrm>
            <a:off x="579165" y="1629006"/>
            <a:ext cx="7974343" cy="39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425607-58BE-4DF8-BD84-E58A41D90568}"/>
              </a:ext>
            </a:extLst>
          </p:cNvPr>
          <p:cNvSpPr/>
          <p:nvPr/>
        </p:nvSpPr>
        <p:spPr>
          <a:xfrm>
            <a:off x="2509829" y="1786642"/>
            <a:ext cx="44173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 </a:t>
            </a:r>
            <a:r>
              <a:rPr lang="en-US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63204-33C9-4D51-ACC2-9026DC8C28A8}"/>
              </a:ext>
            </a:extLst>
          </p:cNvPr>
          <p:cNvSpPr/>
          <p:nvPr/>
        </p:nvSpPr>
        <p:spPr>
          <a:xfrm>
            <a:off x="579164" y="5420109"/>
            <a:ext cx="7974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Energy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savings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due to small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automated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temperature setpoint</a:t>
            </a:r>
            <a:endParaRPr lang="en-US" b="1" dirty="0">
              <a:solidFill>
                <a:srgbClr val="C61D5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adjustments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during dynamic DR signals 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E3B6E2-F865-4230-961E-E21C91ABE45F}"/>
              </a:ext>
            </a:extLst>
          </p:cNvPr>
          <p:cNvCxnSpPr>
            <a:cxnSpLocks/>
          </p:cNvCxnSpPr>
          <p:nvPr/>
        </p:nvCxnSpPr>
        <p:spPr>
          <a:xfrm>
            <a:off x="7875636" y="1847654"/>
            <a:ext cx="0" cy="368067"/>
          </a:xfrm>
          <a:prstGeom prst="straightConnector1">
            <a:avLst/>
          </a:prstGeom>
          <a:ln>
            <a:solidFill>
              <a:srgbClr val="C61D53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B939259-B308-4DC7-9797-A820D6FAE59E}"/>
              </a:ext>
            </a:extLst>
          </p:cNvPr>
          <p:cNvSpPr/>
          <p:nvPr/>
        </p:nvSpPr>
        <p:spPr>
          <a:xfrm>
            <a:off x="6583575" y="2779975"/>
            <a:ext cx="15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900 kWh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094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6254A-5C3E-4B74-B77D-DCF13F3418B1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04340E3-A25D-4E0D-BF5E-E00246EEC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63204-33C9-4D51-ACC2-9026DC8C28A8}"/>
              </a:ext>
            </a:extLst>
          </p:cNvPr>
          <p:cNvSpPr/>
          <p:nvPr/>
        </p:nvSpPr>
        <p:spPr>
          <a:xfrm>
            <a:off x="579164" y="5420109"/>
            <a:ext cx="7974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Energy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savings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due to small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automated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temperature setpoint</a:t>
            </a:r>
            <a:endParaRPr lang="en-US" b="1" dirty="0">
              <a:solidFill>
                <a:srgbClr val="C61D5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adjustments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during dynamic DR signals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C12D3D-DE34-4490-ADB9-C5197698E0C7}"/>
              </a:ext>
            </a:extLst>
          </p:cNvPr>
          <p:cNvSpPr/>
          <p:nvPr/>
        </p:nvSpPr>
        <p:spPr>
          <a:xfrm>
            <a:off x="292963" y="1247835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Results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F6E89DF-8F65-42D9-966B-59A5B553F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6465" r="5511"/>
          <a:stretch/>
        </p:blipFill>
        <p:spPr>
          <a:xfrm>
            <a:off x="383112" y="1652350"/>
            <a:ext cx="8377775" cy="38648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BFC414-56D5-4E28-8CEB-882505F8DFC3}"/>
              </a:ext>
            </a:extLst>
          </p:cNvPr>
          <p:cNvSpPr/>
          <p:nvPr/>
        </p:nvSpPr>
        <p:spPr>
          <a:xfrm>
            <a:off x="2509829" y="1959378"/>
            <a:ext cx="44173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 </a:t>
            </a:r>
            <a:r>
              <a:rPr lang="en-US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F49F6-BA4A-4E37-94E7-E5E1C901A7DF}"/>
              </a:ext>
            </a:extLst>
          </p:cNvPr>
          <p:cNvCxnSpPr>
            <a:cxnSpLocks/>
          </p:cNvCxnSpPr>
          <p:nvPr/>
        </p:nvCxnSpPr>
        <p:spPr>
          <a:xfrm>
            <a:off x="7972425" y="1968147"/>
            <a:ext cx="7584" cy="226503"/>
          </a:xfrm>
          <a:prstGeom prst="straightConnector1">
            <a:avLst/>
          </a:prstGeom>
          <a:ln>
            <a:solidFill>
              <a:srgbClr val="C61D53"/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2ADB8EF-44CD-4800-B6D3-5A30AF6AB398}"/>
              </a:ext>
            </a:extLst>
          </p:cNvPr>
          <p:cNvSpPr/>
          <p:nvPr/>
        </p:nvSpPr>
        <p:spPr>
          <a:xfrm>
            <a:off x="6407143" y="2909594"/>
            <a:ext cx="157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250 kWh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9454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D1D659-E5C7-42AC-96B6-57AE73EDF858}"/>
              </a:ext>
            </a:extLst>
          </p:cNvPr>
          <p:cNvGrpSpPr/>
          <p:nvPr/>
        </p:nvGrpSpPr>
        <p:grpSpPr>
          <a:xfrm>
            <a:off x="130464" y="3909426"/>
            <a:ext cx="2730846" cy="2068932"/>
            <a:chOff x="2413182" y="4433001"/>
            <a:chExt cx="2203139" cy="1818963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8E85D5AD-E361-4AF1-84CC-C022490B4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182" y="4433001"/>
              <a:ext cx="2203139" cy="170523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092923-50CE-4C4D-9C6E-4E08DFD2AA57}"/>
                </a:ext>
              </a:extLst>
            </p:cNvPr>
            <p:cNvSpPr/>
            <p:nvPr/>
          </p:nvSpPr>
          <p:spPr>
            <a:xfrm>
              <a:off x="2488808" y="5900196"/>
              <a:ext cx="2046071" cy="3517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Energy Supplier</a:t>
              </a:r>
              <a:endParaRPr lang="en-US" sz="2000" b="1" dirty="0">
                <a:solidFill>
                  <a:srgbClr val="C61D53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0864B-0A42-45DB-8418-D39522FBE3F1}"/>
              </a:ext>
            </a:extLst>
          </p:cNvPr>
          <p:cNvSpPr/>
          <p:nvPr/>
        </p:nvSpPr>
        <p:spPr>
          <a:xfrm>
            <a:off x="292963" y="1226041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In Summary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4AB0B4-C33D-4B20-9099-44299ADEDB7A}"/>
              </a:ext>
            </a:extLst>
          </p:cNvPr>
          <p:cNvSpPr/>
          <p:nvPr/>
        </p:nvSpPr>
        <p:spPr>
          <a:xfrm>
            <a:off x="2603485" y="3871163"/>
            <a:ext cx="6281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The RL optimal policy suggests a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% raise</a:t>
            </a:r>
            <a:r>
              <a:rPr lang="en-US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 the retailer’s</a:t>
            </a:r>
            <a:r>
              <a:rPr lang="en-US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margin</a:t>
            </a:r>
            <a:r>
              <a:rPr lang="en-US" dirty="0">
                <a:solidFill>
                  <a:srgbClr val="C61D53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(compared to a no DR regime)</a:t>
            </a:r>
            <a:endParaRPr lang="en-US" dirty="0">
              <a:solidFill>
                <a:srgbClr val="C61D53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656DF-3F24-4AC3-AF89-61F09E007902}"/>
              </a:ext>
            </a:extLst>
          </p:cNvPr>
          <p:cNvSpPr/>
          <p:nvPr/>
        </p:nvSpPr>
        <p:spPr>
          <a:xfrm>
            <a:off x="5371719" y="4669914"/>
            <a:ext cx="3422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€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000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billion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 a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National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scale</a:t>
            </a:r>
            <a:endParaRPr lang="en-US" sz="2000" dirty="0">
              <a:solidFill>
                <a:srgbClr val="C61D5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9EA4BF-A147-4582-AE59-5759BB6A27C1}"/>
              </a:ext>
            </a:extLst>
          </p:cNvPr>
          <p:cNvSpPr/>
          <p:nvPr/>
        </p:nvSpPr>
        <p:spPr>
          <a:xfrm>
            <a:off x="2620877" y="5226336"/>
            <a:ext cx="6348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Opportunity for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extra revenue</a:t>
            </a:r>
            <a:r>
              <a:rPr lang="en-US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from the promotion of the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full electrification</a:t>
            </a:r>
            <a:r>
              <a:rPr lang="en-US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heating/cooling</a:t>
            </a:r>
            <a:r>
              <a:rPr lang="en-US" b="1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15295A"/>
                </a:solidFill>
                <a:latin typeface="Trebuchet MS" pitchFamily="34" charset="0"/>
                <a:ea typeface="Tahoma" pitchFamily="34" charset="0"/>
                <a:cs typeface="Tahoma" pitchFamily="34" charset="0"/>
              </a:rPr>
              <a:t>in the residential sector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B2E63-C5AF-42B7-8A14-095D78B827AE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25980A-D2F4-4686-91E2-E4E96DBCC324}"/>
              </a:ext>
            </a:extLst>
          </p:cNvPr>
          <p:cNvGrpSpPr/>
          <p:nvPr/>
        </p:nvGrpSpPr>
        <p:grpSpPr>
          <a:xfrm>
            <a:off x="42438" y="1654173"/>
            <a:ext cx="2824094" cy="2251309"/>
            <a:chOff x="116512" y="1577205"/>
            <a:chExt cx="2824094" cy="2251309"/>
          </a:xfrm>
        </p:grpSpPr>
        <p:pic>
          <p:nvPicPr>
            <p:cNvPr id="15" name="Graphic 52" descr="Family with two children">
              <a:extLst>
                <a:ext uri="{FF2B5EF4-FFF2-40B4-BE49-F238E27FC236}">
                  <a16:creationId xmlns:a16="http://schemas.microsoft.com/office/drawing/2014/main" id="{E2A09CDD-D108-43BA-B9B4-135B793759A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2394" b="15369"/>
            <a:stretch/>
          </p:blipFill>
          <p:spPr>
            <a:xfrm>
              <a:off x="116512" y="1577205"/>
              <a:ext cx="2824094" cy="192582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B024102-9440-4BCF-AB2C-40F4C0D91E95}"/>
                </a:ext>
              </a:extLst>
            </p:cNvPr>
            <p:cNvSpPr/>
            <p:nvPr/>
          </p:nvSpPr>
          <p:spPr>
            <a:xfrm>
              <a:off x="260481" y="3428405"/>
              <a:ext cx="2536156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Consumers</a:t>
              </a:r>
              <a:endParaRPr lang="en-US" sz="2000" b="1" dirty="0">
                <a:solidFill>
                  <a:srgbClr val="C61D53"/>
                </a:solidFill>
              </a:endParaRPr>
            </a:p>
          </p:txBody>
        </p:sp>
      </p:grp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45F422A-3F2D-4094-AEDE-CD06BF26D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FC1F76BE-3210-4973-9E96-89DBB43D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35" y="2480697"/>
            <a:ext cx="1457589" cy="109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E9E89A5-6C94-4880-BFC1-8A991369EE82}"/>
              </a:ext>
            </a:extLst>
          </p:cNvPr>
          <p:cNvSpPr/>
          <p:nvPr/>
        </p:nvSpPr>
        <p:spPr>
          <a:xfrm>
            <a:off x="2618243" y="1726069"/>
            <a:ext cx="2602638" cy="67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C93882-010B-4DC6-88BE-E758AA4E964A}"/>
              </a:ext>
            </a:extLst>
          </p:cNvPr>
          <p:cNvSpPr/>
          <p:nvPr/>
        </p:nvSpPr>
        <p:spPr>
          <a:xfrm>
            <a:off x="5744022" y="1659261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E8ED8320-6783-41F0-8BE1-9C0C79B2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80" y="2315246"/>
            <a:ext cx="1457589" cy="10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B86509-6BB0-41D4-87FA-C12D3C653345}"/>
                  </a:ext>
                </a:extLst>
              </p:cNvPr>
              <p:cNvSpPr/>
              <p:nvPr/>
            </p:nvSpPr>
            <p:spPr>
              <a:xfrm>
                <a:off x="4554486" y="2243523"/>
                <a:ext cx="1457589" cy="69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𝟓𝟔</m:t>
                      </m:r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15295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15295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𝐤𝐖𝐡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15295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15295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1" i="0" smtClean="0">
                                  <a:solidFill>
                                    <a:srgbClr val="15295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1529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B86509-6BB0-41D4-87FA-C12D3C653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486" y="2243523"/>
                <a:ext cx="1457589" cy="6955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CCF4159-CD30-4205-9EFB-3941DCAF620E}"/>
                  </a:ext>
                </a:extLst>
              </p:cNvPr>
              <p:cNvSpPr/>
              <p:nvPr/>
            </p:nvSpPr>
            <p:spPr>
              <a:xfrm>
                <a:off x="4634431" y="2968795"/>
                <a:ext cx="1128584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€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C61D53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C61D53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1" i="0" smtClean="0">
                                  <a:solidFill>
                                    <a:srgbClr val="C61D53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61D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CCF4159-CD30-4205-9EFB-3941DCAF6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31" y="2968795"/>
                <a:ext cx="1128584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65290DD-70C4-4050-8F90-82F408195C7F}"/>
                  </a:ext>
                </a:extLst>
              </p:cNvPr>
              <p:cNvSpPr/>
              <p:nvPr/>
            </p:nvSpPr>
            <p:spPr>
              <a:xfrm>
                <a:off x="7742031" y="2073575"/>
                <a:ext cx="1297203" cy="69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𝟗𝟓</m:t>
                      </m:r>
                      <m:r>
                        <a:rPr lang="en-US" sz="2000" b="1" i="0" smtClean="0">
                          <a:solidFill>
                            <a:srgbClr val="15295A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15295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15295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𝐤𝐖𝐡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15295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15295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1" i="0" smtClean="0">
                                  <a:solidFill>
                                    <a:srgbClr val="15295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1529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65290DD-70C4-4050-8F90-82F40819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031" y="2073575"/>
                <a:ext cx="1297203" cy="695575"/>
              </a:xfrm>
              <a:prstGeom prst="rect">
                <a:avLst/>
              </a:prstGeom>
              <a:blipFill>
                <a:blip r:embed="rId10"/>
                <a:stretch>
                  <a:fillRect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DE1AE3-B2D4-4F2F-A42A-D40BBDA11847}"/>
                  </a:ext>
                </a:extLst>
              </p:cNvPr>
              <p:cNvSpPr/>
              <p:nvPr/>
            </p:nvSpPr>
            <p:spPr>
              <a:xfrm>
                <a:off x="7791350" y="2867440"/>
                <a:ext cx="1128584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2000" b="1" i="0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€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C61D53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C61D53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𝐦</m:t>
                              </m:r>
                            </m:e>
                            <m:sup>
                              <m:r>
                                <a:rPr lang="en-US" sz="2000" b="1" i="0" smtClean="0">
                                  <a:solidFill>
                                    <a:srgbClr val="C61D53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61D5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DE1AE3-B2D4-4F2F-A42A-D40BBDA11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50" y="2867440"/>
                <a:ext cx="1128584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B894D0BF-1630-4868-8203-9682EA94ABD6}"/>
              </a:ext>
            </a:extLst>
          </p:cNvPr>
          <p:cNvSpPr/>
          <p:nvPr/>
        </p:nvSpPr>
        <p:spPr>
          <a:xfrm>
            <a:off x="4323957" y="1239556"/>
            <a:ext cx="2536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Savings</a:t>
            </a:r>
            <a:endParaRPr lang="en-US" sz="2000" b="1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03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58A39F-8A2F-44DE-8353-FFFE3B88F918}"/>
              </a:ext>
            </a:extLst>
          </p:cNvPr>
          <p:cNvSpPr/>
          <p:nvPr/>
        </p:nvSpPr>
        <p:spPr>
          <a:xfrm>
            <a:off x="0" y="12925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Additional</a:t>
            </a:r>
            <a:r>
              <a:rPr lang="en-US" sz="36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Energy Efficiency (EE) Scenarios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3D5B71-306E-4EF9-A8E5-7536AFE5B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4" y="3009415"/>
            <a:ext cx="4471507" cy="267849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A3CB6F-4311-40C9-AD8C-3C7E2AD9F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6" y="2552421"/>
            <a:ext cx="4305288" cy="3228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7472F0-97CD-439C-8F3F-B5C4CC43BBC9}"/>
              </a:ext>
            </a:extLst>
          </p:cNvPr>
          <p:cNvSpPr/>
          <p:nvPr/>
        </p:nvSpPr>
        <p:spPr>
          <a:xfrm>
            <a:off x="2024531" y="1961832"/>
            <a:ext cx="5094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“Saving Energy at Home II” </a:t>
            </a:r>
          </a:p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49505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79086-1D90-4F5D-8D85-0513FE0F42B3}"/>
              </a:ext>
            </a:extLst>
          </p:cNvPr>
          <p:cNvSpPr txBox="1"/>
          <p:nvPr/>
        </p:nvSpPr>
        <p:spPr>
          <a:xfrm>
            <a:off x="305474" y="-6971"/>
            <a:ext cx="871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Towards the decarbonization of the Greek building sector…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58903B1-90AA-4FC6-BB0F-4A45E9F8F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A16FA3EE-F2E5-430A-B75B-F6778279C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/>
          <a:stretch/>
        </p:blipFill>
        <p:spPr>
          <a:xfrm>
            <a:off x="433784" y="1262302"/>
            <a:ext cx="3274147" cy="3079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E9813C-0B63-4F80-B31B-181DD45499FE}"/>
              </a:ext>
            </a:extLst>
          </p:cNvPr>
          <p:cNvSpPr/>
          <p:nvPr/>
        </p:nvSpPr>
        <p:spPr>
          <a:xfrm>
            <a:off x="3707933" y="1238896"/>
            <a:ext cx="5041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Building sector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has significant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room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for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decarbonisation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0C4ED5-38DE-4970-A185-978DC4942260}"/>
              </a:ext>
            </a:extLst>
          </p:cNvPr>
          <p:cNvSpPr/>
          <p:nvPr/>
        </p:nvSpPr>
        <p:spPr>
          <a:xfrm>
            <a:off x="3707931" y="2356527"/>
            <a:ext cx="5041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Six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out of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ten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buildings have been constructed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before 1980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568ED5A4-6368-402B-BB05-BC793006D763}"/>
              </a:ext>
            </a:extLst>
          </p:cNvPr>
          <p:cNvSpPr/>
          <p:nvPr/>
        </p:nvSpPr>
        <p:spPr>
          <a:xfrm rot="5400000">
            <a:off x="8225332" y="1771560"/>
            <a:ext cx="671119" cy="659290"/>
          </a:xfrm>
          <a:prstGeom prst="bent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1DA6F5-17FF-428B-8E3A-EEFF2A6E947A}"/>
              </a:ext>
            </a:extLst>
          </p:cNvPr>
          <p:cNvSpPr/>
          <p:nvPr/>
        </p:nvSpPr>
        <p:spPr>
          <a:xfrm>
            <a:off x="3707933" y="3418138"/>
            <a:ext cx="5041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25-30%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of the final energy is consumed at the </a:t>
            </a:r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residential</a:t>
            </a:r>
            <a:r>
              <a:rPr lang="en-US" sz="2400" dirty="0">
                <a:solidFill>
                  <a:srgbClr val="15295A"/>
                </a:solidFill>
                <a:latin typeface="Trebuchet MS" panose="020B0603020202020204" pitchFamily="34" charset="0"/>
              </a:rPr>
              <a:t> sector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D21A69-1080-495D-B1FD-A3BB922AA9D9}"/>
              </a:ext>
            </a:extLst>
          </p:cNvPr>
          <p:cNvSpPr/>
          <p:nvPr/>
        </p:nvSpPr>
        <p:spPr>
          <a:xfrm>
            <a:off x="683437" y="4247061"/>
            <a:ext cx="456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61D53"/>
                </a:solidFill>
                <a:latin typeface="Trebuchet MS" panose="020B0603020202020204" pitchFamily="34" charset="0"/>
              </a:rPr>
              <a:t>Need of immediate renovations</a:t>
            </a:r>
            <a:endParaRPr lang="el-GR" sz="24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5FDFE1A7-3C19-4D8E-9F2C-0056627AAD97}"/>
              </a:ext>
            </a:extLst>
          </p:cNvPr>
          <p:cNvSpPr/>
          <p:nvPr/>
        </p:nvSpPr>
        <p:spPr>
          <a:xfrm rot="10800000">
            <a:off x="8231247" y="4064216"/>
            <a:ext cx="659290" cy="659290"/>
          </a:xfrm>
          <a:prstGeom prst="bent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B81468-69D9-4229-8943-7D280B84FC09}"/>
              </a:ext>
            </a:extLst>
          </p:cNvPr>
          <p:cNvSpPr/>
          <p:nvPr/>
        </p:nvSpPr>
        <p:spPr>
          <a:xfrm>
            <a:off x="2481983" y="521736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C61D53"/>
                </a:solidFill>
                <a:latin typeface="Trebuchet MS" panose="020B0603020202020204" pitchFamily="34" charset="0"/>
              </a:rPr>
              <a:t>Improved demand-side management (DSM)</a:t>
            </a:r>
            <a:endParaRPr lang="en-US" sz="24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BC493-7EAD-43DF-88CF-52E57FD66AF7}"/>
              </a:ext>
            </a:extLst>
          </p:cNvPr>
          <p:cNvGrpSpPr/>
          <p:nvPr/>
        </p:nvGrpSpPr>
        <p:grpSpPr>
          <a:xfrm>
            <a:off x="852935" y="5448202"/>
            <a:ext cx="7438130" cy="680678"/>
            <a:chOff x="1621971" y="5312892"/>
            <a:chExt cx="7438130" cy="680678"/>
          </a:xfrm>
        </p:grpSpPr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D6E5CD20-1F0B-4813-9827-3F990EF7F9C8}"/>
                </a:ext>
              </a:extLst>
            </p:cNvPr>
            <p:cNvSpPr/>
            <p:nvPr/>
          </p:nvSpPr>
          <p:spPr>
            <a:xfrm>
              <a:off x="1728758" y="5541651"/>
              <a:ext cx="7331343" cy="451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ts val="1800"/>
                </a:spcAft>
                <a:buClr>
                  <a:schemeClr val="accent2">
                    <a:lumMod val="60000"/>
                    <a:lumOff val="40000"/>
                  </a:schemeClr>
                </a:buClr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Demand-Side Management (DSM) modeling</a:t>
              </a:r>
              <a:endParaRPr lang="el-GR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910E3BB-4731-468A-9579-92853C569759}"/>
                </a:ext>
              </a:extLst>
            </p:cNvPr>
            <p:cNvSpPr/>
            <p:nvPr/>
          </p:nvSpPr>
          <p:spPr>
            <a:xfrm>
              <a:off x="1621971" y="5312892"/>
              <a:ext cx="472594" cy="4616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7DA03-391E-4738-A912-44F0CDD628FA}"/>
              </a:ext>
            </a:extLst>
          </p:cNvPr>
          <p:cNvSpPr/>
          <p:nvPr/>
        </p:nvSpPr>
        <p:spPr>
          <a:xfrm>
            <a:off x="1699683" y="4706653"/>
            <a:ext cx="3793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61D53"/>
                </a:solidFill>
                <a:latin typeface="Trebuchet MS" panose="020B0603020202020204" pitchFamily="34" charset="0"/>
              </a:rPr>
              <a:t>Demand-Response actions</a:t>
            </a:r>
            <a:endParaRPr lang="el-GR" sz="2400" dirty="0">
              <a:solidFill>
                <a:srgbClr val="C61D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2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58A39F-8A2F-44DE-8353-FFFE3B88F918}"/>
              </a:ext>
            </a:extLst>
          </p:cNvPr>
          <p:cNvSpPr/>
          <p:nvPr/>
        </p:nvSpPr>
        <p:spPr>
          <a:xfrm>
            <a:off x="0" y="12925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Additional</a:t>
            </a:r>
            <a:r>
              <a:rPr lang="en-US" sz="36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Energy Efficiency (EE) Scenarios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A9B2FA-C568-482A-B949-1A9895DB4D4E}"/>
              </a:ext>
            </a:extLst>
          </p:cNvPr>
          <p:cNvGrpSpPr/>
          <p:nvPr/>
        </p:nvGrpSpPr>
        <p:grpSpPr>
          <a:xfrm>
            <a:off x="83698" y="2111942"/>
            <a:ext cx="3521426" cy="2764247"/>
            <a:chOff x="251519" y="2065911"/>
            <a:chExt cx="3521426" cy="276424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CE6BB2-5343-4068-84D5-FD31DB99B75E}"/>
                </a:ext>
              </a:extLst>
            </p:cNvPr>
            <p:cNvGrpSpPr/>
            <p:nvPr/>
          </p:nvGrpSpPr>
          <p:grpSpPr>
            <a:xfrm>
              <a:off x="527075" y="2065911"/>
              <a:ext cx="2970315" cy="1914430"/>
              <a:chOff x="3917198" y="3560512"/>
              <a:chExt cx="2992616" cy="2010395"/>
            </a:xfrm>
          </p:grpSpPr>
          <p:pic>
            <p:nvPicPr>
              <p:cNvPr id="36" name="Picture 35" descr="A picture containing indoor, floor, wall, sitting&#10;&#10;Description automatically generated">
                <a:extLst>
                  <a:ext uri="{FF2B5EF4-FFF2-40B4-BE49-F238E27FC236}">
                    <a16:creationId xmlns:a16="http://schemas.microsoft.com/office/drawing/2014/main" id="{91474F11-9B6D-45F5-B3F8-3A2863F2D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708" y="4225081"/>
                <a:ext cx="1975598" cy="1345826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63F5A2-05CD-45E9-9815-8E9BB86DE34F}"/>
                  </a:ext>
                </a:extLst>
              </p:cNvPr>
              <p:cNvSpPr/>
              <p:nvPr/>
            </p:nvSpPr>
            <p:spPr>
              <a:xfrm>
                <a:off x="3917198" y="3560512"/>
                <a:ext cx="2992616" cy="549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61D5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EE Measure 2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DC5969-AA7A-468B-8D16-41EF6AEABC2E}"/>
                </a:ext>
              </a:extLst>
            </p:cNvPr>
            <p:cNvSpPr/>
            <p:nvPr/>
          </p:nvSpPr>
          <p:spPr>
            <a:xfrm>
              <a:off x="251519" y="3999161"/>
              <a:ext cx="35214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400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Exterior Walls: </a:t>
              </a:r>
            </a:p>
            <a:p>
              <a:pPr algn="ctr" defTabSz="457200"/>
              <a:r>
                <a:rPr lang="en-US" sz="2400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Insulation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for NZEB scenario</a:t>
              </a:r>
              <a:endParaRPr lang="en-US" sz="2400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BA2401-14C0-4091-B949-8B3E505B80E3}"/>
              </a:ext>
            </a:extLst>
          </p:cNvPr>
          <p:cNvGrpSpPr/>
          <p:nvPr/>
        </p:nvGrpSpPr>
        <p:grpSpPr>
          <a:xfrm>
            <a:off x="1843664" y="4567646"/>
            <a:ext cx="7253273" cy="1452606"/>
            <a:chOff x="3785697" y="4400920"/>
            <a:chExt cx="7451964" cy="14526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AC19451-B6C5-401C-996C-22C46ED50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18133" r="11019" b="13603"/>
            <a:stretch/>
          </p:blipFill>
          <p:spPr>
            <a:xfrm>
              <a:off x="8178172" y="4400920"/>
              <a:ext cx="1982842" cy="1141089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716F6C6-E690-41F8-AFF4-9222EFDFF7C0}"/>
                </a:ext>
              </a:extLst>
            </p:cNvPr>
            <p:cNvSpPr/>
            <p:nvPr/>
          </p:nvSpPr>
          <p:spPr>
            <a:xfrm>
              <a:off x="3785697" y="5453416"/>
              <a:ext cx="74519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Roof: Insulation -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Tilted reinforced concrete slab with ceramic tile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3F66538-76B7-4904-AFD0-A97517F27481}"/>
                </a:ext>
              </a:extLst>
            </p:cNvPr>
            <p:cNvSpPr/>
            <p:nvPr/>
          </p:nvSpPr>
          <p:spPr>
            <a:xfrm>
              <a:off x="4966906" y="4818232"/>
              <a:ext cx="2970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 Measure 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22D053-2A5F-437B-B663-F16025410AC0}"/>
              </a:ext>
            </a:extLst>
          </p:cNvPr>
          <p:cNvGrpSpPr/>
          <p:nvPr/>
        </p:nvGrpSpPr>
        <p:grpSpPr>
          <a:xfrm>
            <a:off x="4419471" y="2181891"/>
            <a:ext cx="4354468" cy="2183626"/>
            <a:chOff x="4321988" y="2211999"/>
            <a:chExt cx="4354468" cy="218362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0A277B5-071A-4CB7-BBE9-76CDB2A4C8E6}"/>
                </a:ext>
              </a:extLst>
            </p:cNvPr>
            <p:cNvSpPr/>
            <p:nvPr/>
          </p:nvSpPr>
          <p:spPr>
            <a:xfrm>
              <a:off x="5019908" y="2211999"/>
              <a:ext cx="29926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 Measure 3</a:t>
              </a:r>
            </a:p>
          </p:txBody>
        </p:sp>
        <p:pic>
          <p:nvPicPr>
            <p:cNvPr id="44" name="Picture 43" descr="A picture containing building material, brick, building&#10;&#10;Description automatically generated">
              <a:extLst>
                <a:ext uri="{FF2B5EF4-FFF2-40B4-BE49-F238E27FC236}">
                  <a16:creationId xmlns:a16="http://schemas.microsoft.com/office/drawing/2014/main" id="{D248A038-7C03-4AEA-8C07-151EC4021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6951"/>
            <a:stretch/>
          </p:blipFill>
          <p:spPr>
            <a:xfrm>
              <a:off x="4321988" y="2720919"/>
              <a:ext cx="2101660" cy="1674706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DFF5C4-5A59-41B1-A6F8-5AC1DBF1B418}"/>
                </a:ext>
              </a:extLst>
            </p:cNvPr>
            <p:cNvSpPr/>
            <p:nvPr/>
          </p:nvSpPr>
          <p:spPr>
            <a:xfrm>
              <a:off x="6214720" y="2726414"/>
              <a:ext cx="24617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Floor: Insulation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- Slab on grade/ unheated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542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1B1334E-6A54-455F-8CF6-E227871EC961}"/>
              </a:ext>
            </a:extLst>
          </p:cNvPr>
          <p:cNvGrpSpPr/>
          <p:nvPr/>
        </p:nvGrpSpPr>
        <p:grpSpPr>
          <a:xfrm>
            <a:off x="3106203" y="3917209"/>
            <a:ext cx="5667736" cy="2216444"/>
            <a:chOff x="3353064" y="3917585"/>
            <a:chExt cx="5667736" cy="221644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D20004-3480-49FF-9779-1DE832AD7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812" y="4483169"/>
              <a:ext cx="1358988" cy="134061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D6918D-4B7B-4B45-B5C8-0862E370C4E5}"/>
                </a:ext>
              </a:extLst>
            </p:cNvPr>
            <p:cNvSpPr/>
            <p:nvPr/>
          </p:nvSpPr>
          <p:spPr>
            <a:xfrm>
              <a:off x="3353064" y="5426143"/>
              <a:ext cx="49882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Small-scale PV installation (1 kWp)</a:t>
              </a:r>
            </a:p>
            <a:p>
              <a:pPr defTabSz="457200"/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under the current Net-Metering policy scheme</a:t>
              </a:r>
              <a:endParaRPr lang="en-US" sz="2000" dirty="0">
                <a:solidFill>
                  <a:schemeClr val="tx2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E518E2-4B33-4459-A34E-92D5FBEA375C}"/>
                </a:ext>
              </a:extLst>
            </p:cNvPr>
            <p:cNvSpPr/>
            <p:nvPr/>
          </p:nvSpPr>
          <p:spPr>
            <a:xfrm>
              <a:off x="6050485" y="3917585"/>
              <a:ext cx="2970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 Scenario 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0A4012-647C-45EB-9E3F-137C86ECDE73}"/>
              </a:ext>
            </a:extLst>
          </p:cNvPr>
          <p:cNvGrpSpPr/>
          <p:nvPr/>
        </p:nvGrpSpPr>
        <p:grpSpPr>
          <a:xfrm>
            <a:off x="4211960" y="2216333"/>
            <a:ext cx="4775777" cy="1875955"/>
            <a:chOff x="370061" y="4090432"/>
            <a:chExt cx="4775777" cy="18759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FB36851-8188-4898-9C36-EC3FC518DFB5}"/>
                </a:ext>
              </a:extLst>
            </p:cNvPr>
            <p:cNvGrpSpPr/>
            <p:nvPr/>
          </p:nvGrpSpPr>
          <p:grpSpPr>
            <a:xfrm>
              <a:off x="370061" y="4090432"/>
              <a:ext cx="3417659" cy="1875955"/>
              <a:chOff x="474543" y="2318537"/>
              <a:chExt cx="3417659" cy="1875955"/>
            </a:xfrm>
          </p:grpSpPr>
          <p:pic>
            <p:nvPicPr>
              <p:cNvPr id="29" name="Picture 28" descr="A picture containing light, object, indoor&#10;&#10;Description automatically generated">
                <a:extLst>
                  <a:ext uri="{FF2B5EF4-FFF2-40B4-BE49-F238E27FC236}">
                    <a16:creationId xmlns:a16="http://schemas.microsoft.com/office/drawing/2014/main" id="{5F0EC880-55DF-4F67-BA9A-7C914C42AA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55" t="5654" r="9217" b="2576"/>
              <a:stretch/>
            </p:blipFill>
            <p:spPr>
              <a:xfrm rot="10800000">
                <a:off x="474543" y="2916148"/>
                <a:ext cx="1325225" cy="127834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7CF1BAD-E142-492D-A52B-964AFDF19E0F}"/>
                  </a:ext>
                </a:extLst>
              </p:cNvPr>
              <p:cNvSpPr/>
              <p:nvPr/>
            </p:nvSpPr>
            <p:spPr>
              <a:xfrm>
                <a:off x="899586" y="2318537"/>
                <a:ext cx="29926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61D5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EE Measure 6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324BE3-4426-458B-A5C5-F3F6D5899EC9}"/>
                </a:ext>
              </a:extLst>
            </p:cNvPr>
            <p:cNvSpPr/>
            <p:nvPr/>
          </p:nvSpPr>
          <p:spPr>
            <a:xfrm>
              <a:off x="1728273" y="4613652"/>
              <a:ext cx="341756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2626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Replace incandescent or halogen bulbs with </a:t>
              </a:r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LED bulbs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EDBC62-495D-4BA0-9E20-E8BEED05B3BB}"/>
              </a:ext>
            </a:extLst>
          </p:cNvPr>
          <p:cNvGrpSpPr/>
          <p:nvPr/>
        </p:nvGrpSpPr>
        <p:grpSpPr>
          <a:xfrm>
            <a:off x="119502" y="2106531"/>
            <a:ext cx="3829770" cy="3115892"/>
            <a:chOff x="70908" y="2171722"/>
            <a:chExt cx="3829770" cy="31158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396376-7336-4A85-860C-5A0F8833C19C}"/>
                </a:ext>
              </a:extLst>
            </p:cNvPr>
            <p:cNvSpPr/>
            <p:nvPr/>
          </p:nvSpPr>
          <p:spPr>
            <a:xfrm>
              <a:off x="347551" y="2171722"/>
              <a:ext cx="2970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 Measure 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1246F9-5F39-4F0F-B1DB-742A35A99808}"/>
                </a:ext>
              </a:extLst>
            </p:cNvPr>
            <p:cNvSpPr/>
            <p:nvPr/>
          </p:nvSpPr>
          <p:spPr>
            <a:xfrm>
              <a:off x="70908" y="4271951"/>
              <a:ext cx="38297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Windows: Double Pane windows</a:t>
              </a:r>
              <a:r>
                <a:rPr lang="en-US" sz="20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- Low-energy synthetic frame with thermal break</a:t>
              </a:r>
            </a:p>
          </p:txBody>
        </p:sp>
        <p:pic>
          <p:nvPicPr>
            <p:cNvPr id="47" name="Picture 46" descr="A close up of a window&#10;&#10;Description automatically generated">
              <a:extLst>
                <a:ext uri="{FF2B5EF4-FFF2-40B4-BE49-F238E27FC236}">
                  <a16:creationId xmlns:a16="http://schemas.microsoft.com/office/drawing/2014/main" id="{EBD46039-BDF9-4F69-A2C3-F9F599EF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234" y="2608278"/>
              <a:ext cx="1615905" cy="1750337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6D069-8617-4E91-B589-8DA16E89C3B0}"/>
              </a:ext>
            </a:extLst>
          </p:cNvPr>
          <p:cNvSpPr/>
          <p:nvPr/>
        </p:nvSpPr>
        <p:spPr>
          <a:xfrm>
            <a:off x="0" y="12925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Additional</a:t>
            </a:r>
            <a:r>
              <a:rPr lang="en-US" sz="36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Energy Efficiency (EE) Scenarios</a:t>
            </a:r>
          </a:p>
        </p:txBody>
      </p:sp>
    </p:spTree>
    <p:extLst>
      <p:ext uri="{BB962C8B-B14F-4D97-AF65-F5344CB8AC3E}">
        <p14:creationId xmlns:p14="http://schemas.microsoft.com/office/powerpoint/2010/main" val="4113574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729D31F-270E-4375-9C10-3849EC8F5945}"/>
                  </a:ext>
                </a:extLst>
              </p:cNvPr>
              <p:cNvSpPr/>
              <p:nvPr/>
            </p:nvSpPr>
            <p:spPr>
              <a:xfrm>
                <a:off x="370059" y="1440960"/>
                <a:ext cx="840387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𝑳𝒆𝒗𝒆𝒍𝒊𝒔𝒆𝒅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𝑪𝒐𝒔𝒕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𝑺𝒂𝒗𝒆𝒅</m:t>
                      </m:r>
                      <m:r>
                        <a:rPr lang="en-US" sz="3600" b="1" i="1" smtClean="0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C61D53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𝑬𝒏𝒆𝒓𝒈𝒚</m:t>
                      </m:r>
                      <m:r>
                        <a:rPr lang="en-US" sz="3600" b="1" i="1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1" i="1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𝑳𝑪𝑺𝑬</m:t>
                      </m:r>
                      <m:r>
                        <a:rPr lang="en-US" sz="3600" b="1" i="1">
                          <a:solidFill>
                            <a:srgbClr val="C61D5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C61D53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729D31F-270E-4375-9C10-3849EC8F5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59" y="1440960"/>
                <a:ext cx="8403878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hought Bubble: Cloud 30">
                <a:extLst>
                  <a:ext uri="{FF2B5EF4-FFF2-40B4-BE49-F238E27FC236}">
                    <a16:creationId xmlns:a16="http://schemas.microsoft.com/office/drawing/2014/main" id="{BBFD3E92-806C-436F-9926-57C8490D1CB2}"/>
                  </a:ext>
                </a:extLst>
              </p:cNvPr>
              <p:cNvSpPr/>
              <p:nvPr/>
            </p:nvSpPr>
            <p:spPr>
              <a:xfrm>
                <a:off x="7205497" y="2002231"/>
                <a:ext cx="1789790" cy="935132"/>
              </a:xfrm>
              <a:prstGeom prst="cloudCallout">
                <a:avLst>
                  <a:gd name="adj1" fmla="val -64760"/>
                  <a:gd name="adj2" fmla="val -24502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</a:rPr>
                            <m:t>€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C61D53"/>
                              </a:solidFill>
                              <a:latin typeface="Cambria Math" panose="02040503050406030204" pitchFamily="18" charset="0"/>
                            </a:rPr>
                            <m:t>𝐤𝐖𝐡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61D53"/>
                  </a:solidFill>
                </a:endParaRPr>
              </a:p>
            </p:txBody>
          </p:sp>
        </mc:Choice>
        <mc:Fallback xmlns="">
          <p:sp>
            <p:nvSpPr>
              <p:cNvPr id="31" name="Thought Bubble: Cloud 30">
                <a:extLst>
                  <a:ext uri="{FF2B5EF4-FFF2-40B4-BE49-F238E27FC236}">
                    <a16:creationId xmlns:a16="http://schemas.microsoft.com/office/drawing/2014/main" id="{BBFD3E92-806C-436F-9926-57C8490D1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497" y="2002231"/>
                <a:ext cx="1789790" cy="935132"/>
              </a:xfrm>
              <a:prstGeom prst="cloudCallout">
                <a:avLst>
                  <a:gd name="adj1" fmla="val -64760"/>
                  <a:gd name="adj2" fmla="val -24502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3E1390-BAFE-4EE1-8763-AE313778B043}"/>
                  </a:ext>
                </a:extLst>
              </p:cNvPr>
              <p:cNvSpPr/>
              <p:nvPr/>
            </p:nvSpPr>
            <p:spPr>
              <a:xfrm>
                <a:off x="1820284" y="2909513"/>
                <a:ext cx="5503430" cy="791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𝑳𝑪𝑺𝑬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𝑪𝒂𝒑𝒊𝒕𝒂𝒍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𝑹𝒆𝒄𝒐𝒗𝒆𝒓𝒚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𝑭𝒂𝒄𝒕𝒐𝒓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3E1390-BAFE-4EE1-8763-AE313778B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84" y="2909513"/>
                <a:ext cx="5503430" cy="791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6ECFDA1-D6A1-4C24-A216-204DF4902419}"/>
                  </a:ext>
                </a:extLst>
              </p:cNvPr>
              <p:cNvSpPr/>
              <p:nvPr/>
            </p:nvSpPr>
            <p:spPr>
              <a:xfrm>
                <a:off x="1063121" y="3570726"/>
                <a:ext cx="7017755" cy="90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𝑪𝒂𝒑𝒊𝒕𝒂𝒍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𝑹𝒆𝒄𝒐𝒗𝒆𝒓𝒚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𝑭𝒂𝒄𝒕𝒐𝒓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𝑪𝑹𝑭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6ECFDA1-D6A1-4C24-A216-204DF4902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21" y="3570726"/>
                <a:ext cx="7017755" cy="9065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D39DF08-AE9E-4A4F-BF3D-BEEAEB6EC217}"/>
              </a:ext>
            </a:extLst>
          </p:cNvPr>
          <p:cNvSpPr/>
          <p:nvPr/>
        </p:nvSpPr>
        <p:spPr>
          <a:xfrm>
            <a:off x="595041" y="4293096"/>
            <a:ext cx="8522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 algn="just"/>
            <a:endParaRPr lang="en-US" sz="1200" dirty="0">
              <a:solidFill>
                <a:srgbClr val="6262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Discount Rate</a:t>
            </a:r>
          </a:p>
          <a:p>
            <a:pPr algn="just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Estimated Measure Life in Years</a:t>
            </a:r>
          </a:p>
          <a:p>
            <a:pPr algn="just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Total Investment Cost</a:t>
            </a:r>
          </a:p>
          <a:p>
            <a:pPr algn="just"/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Total kWh of Saved Energy</a:t>
            </a:r>
          </a:p>
        </p:txBody>
      </p:sp>
    </p:spTree>
    <p:extLst>
      <p:ext uri="{BB962C8B-B14F-4D97-AF65-F5344CB8AC3E}">
        <p14:creationId xmlns:p14="http://schemas.microsoft.com/office/powerpoint/2010/main" val="1102213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EE9493-8C06-49C4-B4A2-B4DBFDCD0182}"/>
              </a:ext>
            </a:extLst>
          </p:cNvPr>
          <p:cNvSpPr/>
          <p:nvPr/>
        </p:nvSpPr>
        <p:spPr>
          <a:xfrm>
            <a:off x="370061" y="1227092"/>
            <a:ext cx="840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Measure Cost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7FA8-E7F7-4C36-A3B6-F015A7E00A65}"/>
              </a:ext>
            </a:extLst>
          </p:cNvPr>
          <p:cNvSpPr/>
          <p:nvPr/>
        </p:nvSpPr>
        <p:spPr>
          <a:xfrm>
            <a:off x="488155" y="1828070"/>
            <a:ext cx="297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EE Measure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EE5FD-B94F-4B5D-B589-59DC8267ED2A}"/>
              </a:ext>
            </a:extLst>
          </p:cNvPr>
          <p:cNvSpPr/>
          <p:nvPr/>
        </p:nvSpPr>
        <p:spPr>
          <a:xfrm>
            <a:off x="107504" y="3968256"/>
            <a:ext cx="297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EE Measure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61AA9-C00D-42B6-8418-26B1BF75DC76}"/>
              </a:ext>
            </a:extLst>
          </p:cNvPr>
          <p:cNvSpPr/>
          <p:nvPr/>
        </p:nvSpPr>
        <p:spPr>
          <a:xfrm>
            <a:off x="5631976" y="1828070"/>
            <a:ext cx="2992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EE Measure 3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213270E8-2C67-452C-AF7B-8BF72C25991A}"/>
              </a:ext>
            </a:extLst>
          </p:cNvPr>
          <p:cNvGraphicFramePr>
            <a:graphicFrameLocks noGrp="1"/>
          </p:cNvGraphicFramePr>
          <p:nvPr/>
        </p:nvGraphicFramePr>
        <p:xfrm>
          <a:off x="223918" y="2363854"/>
          <a:ext cx="3498788" cy="15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94400709"/>
                    </a:ext>
                  </a:extLst>
                </a:gridCol>
                <a:gridCol w="1554572">
                  <a:extLst>
                    <a:ext uri="{9D8B030D-6E8A-4147-A177-3AD203B41FA5}">
                      <a16:colId xmlns:a16="http://schemas.microsoft.com/office/drawing/2014/main" val="359786086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46188164"/>
                    </a:ext>
                  </a:extLst>
                </a:gridCol>
              </a:tblGrid>
              <a:tr h="3166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7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 </a:t>
                      </a:r>
                      <a:r>
                        <a:rPr lang="en-US" sz="1400" b="1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dirty="0">
                        <a:solidFill>
                          <a:srgbClr val="C61D5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8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years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4,080 €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7,040 €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87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1,576.50 kWh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211.02 kWh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833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72C6480D-7535-456D-96A6-0A033FD57E4C}"/>
              </a:ext>
            </a:extLst>
          </p:cNvPr>
          <p:cNvGraphicFramePr>
            <a:graphicFrameLocks noGrp="1"/>
          </p:cNvGraphicFramePr>
          <p:nvPr/>
        </p:nvGraphicFramePr>
        <p:xfrm>
          <a:off x="5421296" y="2345274"/>
          <a:ext cx="3312368" cy="15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94400709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597860867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3036734771"/>
                    </a:ext>
                  </a:extLst>
                </a:gridCol>
              </a:tblGrid>
              <a:tr h="3166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7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8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years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3,060 €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6,000 €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87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764.30 kWh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169.06 kWh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833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98D67D1F-C2B5-4C54-A041-52A297CBAC3C}"/>
              </a:ext>
            </a:extLst>
          </p:cNvPr>
          <p:cNvGraphicFramePr>
            <a:graphicFrameLocks noGrp="1"/>
          </p:cNvGraphicFramePr>
          <p:nvPr/>
        </p:nvGraphicFramePr>
        <p:xfrm>
          <a:off x="223918" y="4460771"/>
          <a:ext cx="3498788" cy="15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94400709"/>
                    </a:ext>
                  </a:extLst>
                </a:gridCol>
                <a:gridCol w="1626580">
                  <a:extLst>
                    <a:ext uri="{9D8B030D-6E8A-4147-A177-3AD203B41FA5}">
                      <a16:colId xmlns:a16="http://schemas.microsoft.com/office/drawing/2014/main" val="3597860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36853131"/>
                    </a:ext>
                  </a:extLst>
                </a:gridCol>
              </a:tblGrid>
              <a:tr h="3166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7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8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years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3,300 €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5,840 €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87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4,320.77 kWh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320.79 kWh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833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799697D-705F-4145-A058-B2A73FA1C205}"/>
              </a:ext>
            </a:extLst>
          </p:cNvPr>
          <p:cNvSpPr/>
          <p:nvPr/>
        </p:nvSpPr>
        <p:spPr>
          <a:xfrm>
            <a:off x="5292080" y="3937551"/>
            <a:ext cx="297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EE Measure 5</a:t>
            </a: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FCB02168-B708-45DA-AB1A-1C5F386F3DE1}"/>
              </a:ext>
            </a:extLst>
          </p:cNvPr>
          <p:cNvGraphicFramePr>
            <a:graphicFrameLocks noGrp="1"/>
          </p:cNvGraphicFramePr>
          <p:nvPr/>
        </p:nvGraphicFramePr>
        <p:xfrm>
          <a:off x="5421296" y="4460771"/>
          <a:ext cx="3327168" cy="15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94400709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597860867"/>
                    </a:ext>
                  </a:extLst>
                </a:gridCol>
                <a:gridCol w="1598977">
                  <a:extLst>
                    <a:ext uri="{9D8B030D-6E8A-4147-A177-3AD203B41FA5}">
                      <a16:colId xmlns:a16="http://schemas.microsoft.com/office/drawing/2014/main" val="3036734771"/>
                    </a:ext>
                  </a:extLst>
                </a:gridCol>
              </a:tblGrid>
              <a:tr h="3166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7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8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years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3,450 €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3,960 €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87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805.20 kWh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323.68 kWh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85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E7612E7-0CB8-46B3-BFB0-476112869FCF}"/>
              </a:ext>
            </a:extLst>
          </p:cNvPr>
          <p:cNvSpPr/>
          <p:nvPr/>
        </p:nvSpPr>
        <p:spPr>
          <a:xfrm>
            <a:off x="370061" y="1302870"/>
            <a:ext cx="840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Measure Cost Data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C85448-1257-40FC-A137-87C2E5F84578}"/>
              </a:ext>
            </a:extLst>
          </p:cNvPr>
          <p:cNvSpPr/>
          <p:nvPr/>
        </p:nvSpPr>
        <p:spPr>
          <a:xfrm>
            <a:off x="583984" y="1886322"/>
            <a:ext cx="297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EE Measure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175E9D-8409-46C5-85B8-391BE3ABAB11}"/>
              </a:ext>
            </a:extLst>
          </p:cNvPr>
          <p:cNvSpPr/>
          <p:nvPr/>
        </p:nvSpPr>
        <p:spPr>
          <a:xfrm>
            <a:off x="5676267" y="1904902"/>
            <a:ext cx="2992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EE Measure 7</a:t>
            </a: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15DB5981-C1EA-4368-BEB1-93E5FD1CCC51}"/>
              </a:ext>
            </a:extLst>
          </p:cNvPr>
          <p:cNvGraphicFramePr>
            <a:graphicFrameLocks noGrp="1"/>
          </p:cNvGraphicFramePr>
          <p:nvPr/>
        </p:nvGraphicFramePr>
        <p:xfrm>
          <a:off x="319747" y="2422106"/>
          <a:ext cx="3498788" cy="15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94400709"/>
                    </a:ext>
                  </a:extLst>
                </a:gridCol>
                <a:gridCol w="1554572">
                  <a:extLst>
                    <a:ext uri="{9D8B030D-6E8A-4147-A177-3AD203B41FA5}">
                      <a16:colId xmlns:a16="http://schemas.microsoft.com/office/drawing/2014/main" val="359786086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46188164"/>
                    </a:ext>
                  </a:extLst>
                </a:gridCol>
              </a:tblGrid>
              <a:tr h="3166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7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 </a:t>
                      </a:r>
                      <a:r>
                        <a:rPr lang="en-US" sz="1400" b="1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dirty="0">
                        <a:solidFill>
                          <a:srgbClr val="C61D5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8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years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20 €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87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1,288.23 kWh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833"/>
                  </a:ext>
                </a:extLst>
              </a:tr>
            </a:tbl>
          </a:graphicData>
        </a:graphic>
      </p:graphicFrame>
      <p:graphicFrame>
        <p:nvGraphicFramePr>
          <p:cNvPr id="23" name="Table 6">
            <a:extLst>
              <a:ext uri="{FF2B5EF4-FFF2-40B4-BE49-F238E27FC236}">
                <a16:creationId xmlns:a16="http://schemas.microsoft.com/office/drawing/2014/main" id="{E0AFA3E8-2D1A-43FF-BE57-C172E682034C}"/>
              </a:ext>
            </a:extLst>
          </p:cNvPr>
          <p:cNvGraphicFramePr>
            <a:graphicFrameLocks noGrp="1"/>
          </p:cNvGraphicFramePr>
          <p:nvPr/>
        </p:nvGraphicFramePr>
        <p:xfrm>
          <a:off x="5465587" y="2422106"/>
          <a:ext cx="3312368" cy="15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194400709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597860867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3036734771"/>
                    </a:ext>
                  </a:extLst>
                </a:gridCol>
              </a:tblGrid>
              <a:tr h="31661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3070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8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years </a:t>
                      </a:r>
                      <a:r>
                        <a:rPr lang="en-US" sz="1400" b="1" kern="120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1,000 €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8733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2,143.37 kWh </a:t>
                      </a:r>
                      <a:r>
                        <a:rPr lang="en-US" sz="1400" b="1" kern="1200" noProof="0" dirty="0">
                          <a:solidFill>
                            <a:srgbClr val="C61D5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en-US" sz="1400" b="1" kern="1200" dirty="0">
                        <a:solidFill>
                          <a:srgbClr val="C61D5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283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43B200F-0A41-465A-92DA-28B23F72B74C}"/>
              </a:ext>
            </a:extLst>
          </p:cNvPr>
          <p:cNvSpPr/>
          <p:nvPr/>
        </p:nvSpPr>
        <p:spPr>
          <a:xfrm>
            <a:off x="295586" y="4295739"/>
            <a:ext cx="85528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Indicative Measure Cost Data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obtained from the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literature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reports</a:t>
            </a:r>
          </a:p>
          <a:p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baseline="30000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Savings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derived from the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			 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2400" b="1" dirty="0">
              <a:solidFill>
                <a:srgbClr val="C61D53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2C3D071-577D-42E4-A337-C634B44AA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5224067" y="5473440"/>
            <a:ext cx="2091134" cy="5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2753E-9547-44BE-80C6-670FADD1ECB4}"/>
              </a:ext>
            </a:extLst>
          </p:cNvPr>
          <p:cNvSpPr/>
          <p:nvPr/>
        </p:nvSpPr>
        <p:spPr>
          <a:xfrm>
            <a:off x="370061" y="1247657"/>
            <a:ext cx="8403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Relationship between LCSE - Energy Savings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D65CB-399C-4C02-8512-68CB3167CE82}"/>
              </a:ext>
            </a:extLst>
          </p:cNvPr>
          <p:cNvSpPr/>
          <p:nvPr/>
        </p:nvSpPr>
        <p:spPr>
          <a:xfrm>
            <a:off x="370061" y="1773803"/>
            <a:ext cx="8403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Single Family House – Pre 1980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F5F3FE7-02BE-4DD2-89A6-7E29E1BB1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24698"/>
              </p:ext>
            </p:extLst>
          </p:nvPr>
        </p:nvGraphicFramePr>
        <p:xfrm>
          <a:off x="330448" y="2627310"/>
          <a:ext cx="8339204" cy="339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amond 2">
            <a:extLst>
              <a:ext uri="{FF2B5EF4-FFF2-40B4-BE49-F238E27FC236}">
                <a16:creationId xmlns:a16="http://schemas.microsoft.com/office/drawing/2014/main" id="{9308441D-5CCC-49AD-B401-3F0E58375E6E}"/>
              </a:ext>
            </a:extLst>
          </p:cNvPr>
          <p:cNvSpPr/>
          <p:nvPr/>
        </p:nvSpPr>
        <p:spPr>
          <a:xfrm>
            <a:off x="2902092" y="4946475"/>
            <a:ext cx="109556" cy="1204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9BDDC5-7699-4D17-A72A-813CC24247B6}"/>
              </a:ext>
            </a:extLst>
          </p:cNvPr>
          <p:cNvSpPr txBox="1"/>
          <p:nvPr/>
        </p:nvSpPr>
        <p:spPr>
          <a:xfrm>
            <a:off x="5190592" y="2373728"/>
            <a:ext cx="1612443" cy="2276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Break-even</a:t>
            </a:r>
          </a:p>
        </p:txBody>
      </p:sp>
      <p:pic>
        <p:nvPicPr>
          <p:cNvPr id="22" name="Picture 21" descr="A picture containing indoor, floor, wall, sitting&#10;&#10;Description automatically generated">
            <a:extLst>
              <a:ext uri="{FF2B5EF4-FFF2-40B4-BE49-F238E27FC236}">
                <a16:creationId xmlns:a16="http://schemas.microsoft.com/office/drawing/2014/main" id="{D6A6C678-3727-4BE0-8A51-B52C06DEE3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/>
          <a:stretch/>
        </p:blipFill>
        <p:spPr>
          <a:xfrm>
            <a:off x="3691597" y="3629160"/>
            <a:ext cx="1145976" cy="8612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 descr="A picture containing building material, brick, building&#10;&#10;Description automatically generated">
            <a:extLst>
              <a:ext uri="{FF2B5EF4-FFF2-40B4-BE49-F238E27FC236}">
                <a16:creationId xmlns:a16="http://schemas.microsoft.com/office/drawing/2014/main" id="{D55E601F-48A4-4572-B17C-7D6B7DD4DF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6951"/>
          <a:stretch/>
        </p:blipFill>
        <p:spPr>
          <a:xfrm>
            <a:off x="4850838" y="3999985"/>
            <a:ext cx="1145975" cy="913169"/>
          </a:xfrm>
          <a:prstGeom prst="rect">
            <a:avLst/>
          </a:prstGeom>
        </p:spPr>
      </p:pic>
      <p:pic>
        <p:nvPicPr>
          <p:cNvPr id="24" name="Picture 23" descr="A close up of a window&#10;&#10;Description automatically generated">
            <a:extLst>
              <a:ext uri="{FF2B5EF4-FFF2-40B4-BE49-F238E27FC236}">
                <a16:creationId xmlns:a16="http://schemas.microsoft.com/office/drawing/2014/main" id="{9115F37B-89F9-4E5C-8164-DBA42C54EC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/>
          <a:stretch/>
        </p:blipFill>
        <p:spPr>
          <a:xfrm>
            <a:off x="7378370" y="4214240"/>
            <a:ext cx="977231" cy="11764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917F3B-DFA4-4C87-8208-5AE97345A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1874" r="15347" b="10826"/>
          <a:stretch/>
        </p:blipFill>
        <p:spPr>
          <a:xfrm>
            <a:off x="2793624" y="4163326"/>
            <a:ext cx="643715" cy="68262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9540F3-033C-4B49-A81A-260E1F7F70B9}"/>
              </a:ext>
            </a:extLst>
          </p:cNvPr>
          <p:cNvCxnSpPr>
            <a:cxnSpLocks/>
          </p:cNvCxnSpPr>
          <p:nvPr/>
        </p:nvCxnSpPr>
        <p:spPr>
          <a:xfrm>
            <a:off x="5996814" y="2684268"/>
            <a:ext cx="854" cy="275777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BCD78C4-FCCC-4C42-9E9E-E599D64310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133" r="11019" b="13603"/>
          <a:stretch/>
        </p:blipFill>
        <p:spPr>
          <a:xfrm>
            <a:off x="1131678" y="2440109"/>
            <a:ext cx="987393" cy="583792"/>
          </a:xfrm>
          <a:prstGeom prst="rect">
            <a:avLst/>
          </a:prstGeom>
        </p:spPr>
      </p:pic>
      <p:pic>
        <p:nvPicPr>
          <p:cNvPr id="35" name="Picture 34" descr="A picture containing light, object, indoor&#10;&#10;Description automatically generated">
            <a:extLst>
              <a:ext uri="{FF2B5EF4-FFF2-40B4-BE49-F238E27FC236}">
                <a16:creationId xmlns:a16="http://schemas.microsoft.com/office/drawing/2014/main" id="{E4E46732-870E-4D6F-A8BA-585190DC2B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5654" r="9217" b="2576"/>
          <a:stretch/>
        </p:blipFill>
        <p:spPr>
          <a:xfrm rot="10800000">
            <a:off x="1284714" y="4703025"/>
            <a:ext cx="754543" cy="7278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5BB6D0C-D6C7-4C14-A953-E70D6DE95B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16" y="3429000"/>
            <a:ext cx="813133" cy="802140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431924BC-7550-40B9-BD43-F224CF05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05" y="1930489"/>
            <a:ext cx="1315375" cy="98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185E-6498-4A21-8003-FE8FEF929287}"/>
                  </a:ext>
                </a:extLst>
              </p:cNvPr>
              <p:cNvSpPr txBox="1"/>
              <p:nvPr/>
            </p:nvSpPr>
            <p:spPr>
              <a:xfrm>
                <a:off x="4718481" y="2636626"/>
                <a:ext cx="1612443" cy="512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61D53"/>
                    </a:solidFill>
                  </a:rPr>
                  <a:t>0.203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€</m:t>
                        </m:r>
                      </m:num>
                      <m:den>
                        <m:r>
                          <a:rPr lang="en-US" sz="1600" b="1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𝐤𝐖𝐡</m:t>
                        </m:r>
                        <m:r>
                          <a:rPr lang="en-US" sz="1600" b="1" i="0" smtClean="0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8A185E-6498-4A21-8003-FE8FEF92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481" y="2636626"/>
                <a:ext cx="1612443" cy="512666"/>
              </a:xfrm>
              <a:prstGeom prst="rect">
                <a:avLst/>
              </a:prstGeom>
              <a:blipFill>
                <a:blip r:embed="rId12"/>
                <a:stretch>
                  <a:fillRect t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465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A45E4-A482-4A98-BB8D-6601834FE49B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0E6081CD-6928-44B0-AB5F-4420F35D6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6960979-04C9-450D-ABB6-F88F312F4F9F}"/>
              </a:ext>
            </a:extLst>
          </p:cNvPr>
          <p:cNvSpPr/>
          <p:nvPr/>
        </p:nvSpPr>
        <p:spPr>
          <a:xfrm>
            <a:off x="370061" y="1247657"/>
            <a:ext cx="8403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Relationship between LCSE - Energy Savings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5E236-C87C-4090-966F-C52F1C46C1FD}"/>
              </a:ext>
            </a:extLst>
          </p:cNvPr>
          <p:cNvSpPr/>
          <p:nvPr/>
        </p:nvSpPr>
        <p:spPr>
          <a:xfrm>
            <a:off x="370061" y="1774600"/>
            <a:ext cx="8403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Single Family House – Post 2010</a:t>
            </a:r>
          </a:p>
        </p:txBody>
      </p:sp>
      <p:pic>
        <p:nvPicPr>
          <p:cNvPr id="37" name="Picture 12">
            <a:extLst>
              <a:ext uri="{FF2B5EF4-FFF2-40B4-BE49-F238E27FC236}">
                <a16:creationId xmlns:a16="http://schemas.microsoft.com/office/drawing/2014/main" id="{2A19CAD1-ACDD-4885-85F9-019D6B3C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35" y="1933570"/>
            <a:ext cx="1347558" cy="10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B39140B-EAF1-41B3-8993-BFA966F64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485050"/>
              </p:ext>
            </p:extLst>
          </p:nvPr>
        </p:nvGraphicFramePr>
        <p:xfrm>
          <a:off x="197944" y="2519972"/>
          <a:ext cx="8575995" cy="357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Diamond 39">
            <a:extLst>
              <a:ext uri="{FF2B5EF4-FFF2-40B4-BE49-F238E27FC236}">
                <a16:creationId xmlns:a16="http://schemas.microsoft.com/office/drawing/2014/main" id="{759D4585-66FA-4E13-83DB-FA90DF576768}"/>
              </a:ext>
            </a:extLst>
          </p:cNvPr>
          <p:cNvSpPr/>
          <p:nvPr/>
        </p:nvSpPr>
        <p:spPr>
          <a:xfrm>
            <a:off x="2455497" y="5237799"/>
            <a:ext cx="109556" cy="1204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BB8B70F-A8E3-4C3C-B650-0A335BB5EF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1874" r="15347" b="10826"/>
          <a:stretch/>
        </p:blipFill>
        <p:spPr>
          <a:xfrm>
            <a:off x="1920803" y="4543360"/>
            <a:ext cx="643715" cy="682622"/>
          </a:xfrm>
          <a:prstGeom prst="rect">
            <a:avLst/>
          </a:prstGeom>
        </p:spPr>
      </p:pic>
      <p:pic>
        <p:nvPicPr>
          <p:cNvPr id="42" name="Picture 41" descr="A picture containing light, object, indoor&#10;&#10;Description automatically generated">
            <a:extLst>
              <a:ext uri="{FF2B5EF4-FFF2-40B4-BE49-F238E27FC236}">
                <a16:creationId xmlns:a16="http://schemas.microsoft.com/office/drawing/2014/main" id="{020BE3E8-32BC-481F-B981-FB731DC316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5654" r="9217" b="2576"/>
          <a:stretch/>
        </p:blipFill>
        <p:spPr>
          <a:xfrm rot="10800000">
            <a:off x="1002363" y="3386951"/>
            <a:ext cx="676048" cy="6521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458AAB2-7068-46F1-B097-27212683C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5" y="2142218"/>
            <a:ext cx="813133" cy="802140"/>
          </a:xfrm>
          <a:prstGeom prst="rect">
            <a:avLst/>
          </a:prstGeom>
        </p:spPr>
      </p:pic>
      <p:pic>
        <p:nvPicPr>
          <p:cNvPr id="44" name="Picture 43" descr="A close up of a window&#10;&#10;Description automatically generated">
            <a:extLst>
              <a:ext uri="{FF2B5EF4-FFF2-40B4-BE49-F238E27FC236}">
                <a16:creationId xmlns:a16="http://schemas.microsoft.com/office/drawing/2014/main" id="{FE5FA968-64EF-4718-AC34-151ADA0CD0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r="16073" b="13284"/>
          <a:stretch/>
        </p:blipFill>
        <p:spPr>
          <a:xfrm>
            <a:off x="6238534" y="4567639"/>
            <a:ext cx="625767" cy="8612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A1860E-BF57-4BEF-8359-462CB5D458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133" r="11019" b="13603"/>
          <a:stretch/>
        </p:blipFill>
        <p:spPr>
          <a:xfrm>
            <a:off x="7786546" y="4934086"/>
            <a:ext cx="987393" cy="58379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BDA44B-52E2-4DB3-8FE8-4660DA0C0CBC}"/>
              </a:ext>
            </a:extLst>
          </p:cNvPr>
          <p:cNvCxnSpPr>
            <a:cxnSpLocks/>
          </p:cNvCxnSpPr>
          <p:nvPr/>
        </p:nvCxnSpPr>
        <p:spPr>
          <a:xfrm>
            <a:off x="2707417" y="2775772"/>
            <a:ext cx="0" cy="278299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CA7C380-FAED-4C4F-89BF-1AEDC1255DBF}"/>
              </a:ext>
            </a:extLst>
          </p:cNvPr>
          <p:cNvSpPr txBox="1"/>
          <p:nvPr/>
        </p:nvSpPr>
        <p:spPr>
          <a:xfrm>
            <a:off x="2139346" y="2363398"/>
            <a:ext cx="1136141" cy="2276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Break-even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CD47AE-2930-486E-A0E1-74CF105E8CC6}"/>
              </a:ext>
            </a:extLst>
          </p:cNvPr>
          <p:cNvGrpSpPr/>
          <p:nvPr/>
        </p:nvGrpSpPr>
        <p:grpSpPr>
          <a:xfrm>
            <a:off x="6796077" y="3222645"/>
            <a:ext cx="2305713" cy="1447836"/>
            <a:chOff x="3183551" y="2676711"/>
            <a:chExt cx="2305713" cy="1447836"/>
          </a:xfrm>
        </p:grpSpPr>
        <p:pic>
          <p:nvPicPr>
            <p:cNvPr id="48" name="Picture 47" descr="A picture containing indoor, floor, wall, sitting&#10;&#10;Description automatically generated">
              <a:extLst>
                <a:ext uri="{FF2B5EF4-FFF2-40B4-BE49-F238E27FC236}">
                  <a16:creationId xmlns:a16="http://schemas.microsoft.com/office/drawing/2014/main" id="{BD14CB2D-6AEB-4E17-A197-9021C9EF9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4"/>
            <a:stretch/>
          </p:blipFill>
          <p:spPr>
            <a:xfrm>
              <a:off x="4343288" y="3160464"/>
              <a:ext cx="1145976" cy="8612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Picture 48" descr="A picture containing building material, brick, building&#10;&#10;Description automatically generated">
              <a:extLst>
                <a:ext uri="{FF2B5EF4-FFF2-40B4-BE49-F238E27FC236}">
                  <a16:creationId xmlns:a16="http://schemas.microsoft.com/office/drawing/2014/main" id="{B8F91854-801B-4F89-8253-2D2E041EC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6951"/>
            <a:stretch/>
          </p:blipFill>
          <p:spPr>
            <a:xfrm>
              <a:off x="3183551" y="3211378"/>
              <a:ext cx="1145975" cy="9131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55CB25-959C-4B10-90AD-4BD9A1DC357B}"/>
                    </a:ext>
                  </a:extLst>
                </p:cNvPr>
                <p:cNvSpPr txBox="1"/>
                <p:nvPr/>
              </p:nvSpPr>
              <p:spPr>
                <a:xfrm>
                  <a:off x="3400458" y="2676711"/>
                  <a:ext cx="1858137" cy="3266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𝑳𝑪𝑺𝑬</m:t>
                        </m:r>
                        <m:r>
                          <a:rPr lang="en-US" sz="2800" b="1" i="1" smtClean="0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 &gt;</m:t>
                        </m:r>
                        <m:r>
                          <a:rPr lang="en-US" sz="2800" b="1" i="1" smtClean="0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rgbClr val="C61D5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655CB25-959C-4B10-90AD-4BD9A1DC35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458" y="2676711"/>
                  <a:ext cx="1858137" cy="326612"/>
                </a:xfrm>
                <a:prstGeom prst="rect">
                  <a:avLst/>
                </a:prstGeom>
                <a:blipFill>
                  <a:blip r:embed="rId12"/>
                  <a:stretch>
                    <a:fillRect b="-74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BFFA0E-74A1-4C5F-BBEF-70B19A8C6268}"/>
                  </a:ext>
                </a:extLst>
              </p:cNvPr>
              <p:cNvSpPr txBox="1"/>
              <p:nvPr/>
            </p:nvSpPr>
            <p:spPr>
              <a:xfrm>
                <a:off x="2469265" y="2581825"/>
                <a:ext cx="1612443" cy="512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61D53"/>
                    </a:solidFill>
                  </a:rPr>
                  <a:t>0.203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€</m:t>
                        </m:r>
                      </m:num>
                      <m:den>
                        <m:r>
                          <a:rPr lang="en-US" sz="1600" b="1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𝐤𝐖𝐡</m:t>
                        </m:r>
                        <m:r>
                          <a:rPr lang="en-US" sz="1600" b="1" i="0" smtClean="0">
                            <a:solidFill>
                              <a:srgbClr val="C61D53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BFFA0E-74A1-4C5F-BBEF-70B19A8C6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65" y="2581825"/>
                <a:ext cx="1612443" cy="512666"/>
              </a:xfrm>
              <a:prstGeom prst="rect">
                <a:avLst/>
              </a:prstGeom>
              <a:blipFill>
                <a:blip r:embed="rId13"/>
                <a:stretch>
                  <a:fillRect t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CC799F-E457-4568-BCC8-B6E447B33EEA}"/>
              </a:ext>
            </a:extLst>
          </p:cNvPr>
          <p:cNvCxnSpPr>
            <a:cxnSpLocks/>
          </p:cNvCxnSpPr>
          <p:nvPr/>
        </p:nvCxnSpPr>
        <p:spPr>
          <a:xfrm>
            <a:off x="7122253" y="4750447"/>
            <a:ext cx="1928229" cy="0"/>
          </a:xfrm>
          <a:prstGeom prst="straightConnector1">
            <a:avLst/>
          </a:prstGeom>
          <a:ln w="19050">
            <a:solidFill>
              <a:srgbClr val="C61D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64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B2E63-C5AF-42B7-8A14-095D78B827AE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45F422A-3F2D-4094-AEDE-CD06BF26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4A6E17-BD85-4119-9002-7F903A0A8B09}"/>
              </a:ext>
            </a:extLst>
          </p:cNvPr>
          <p:cNvSpPr/>
          <p:nvPr/>
        </p:nvSpPr>
        <p:spPr>
          <a:xfrm>
            <a:off x="561889" y="1787506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Pre 1980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D210611D-E835-44E3-BAA6-9CAE3FCC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" y="2533611"/>
            <a:ext cx="2734744" cy="20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93737CE-A1DB-40DA-B7F5-BE1AAC96A127}"/>
              </a:ext>
            </a:extLst>
          </p:cNvPr>
          <p:cNvSpPr/>
          <p:nvPr/>
        </p:nvSpPr>
        <p:spPr>
          <a:xfrm>
            <a:off x="35979" y="4686329"/>
            <a:ext cx="3658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5295A"/>
                </a:solidFill>
                <a:latin typeface="Trebuchet MS" panose="020B0603020202020204" pitchFamily="34" charset="0"/>
              </a:rPr>
              <a:t>Constructed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before</a:t>
            </a:r>
            <a:r>
              <a:rPr lang="en-US" dirty="0">
                <a:solidFill>
                  <a:srgbClr val="15295A"/>
                </a:solidFill>
                <a:latin typeface="Trebuchet MS" panose="020B0603020202020204" pitchFamily="34" charset="0"/>
              </a:rPr>
              <a:t> the </a:t>
            </a:r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Greek Regulation</a:t>
            </a:r>
            <a:r>
              <a:rPr lang="en-US" dirty="0">
                <a:solidFill>
                  <a:srgbClr val="15295A"/>
                </a:solidFill>
                <a:latin typeface="Trebuchet MS" panose="020B0603020202020204" pitchFamily="34" charset="0"/>
              </a:rPr>
              <a:t> for </a:t>
            </a:r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Thermal Insulation</a:t>
            </a:r>
            <a:r>
              <a:rPr lang="en-US" dirty="0">
                <a:solidFill>
                  <a:srgbClr val="15295A"/>
                </a:solidFill>
                <a:latin typeface="Trebuchet MS" panose="020B0603020202020204" pitchFamily="34" charset="0"/>
              </a:rPr>
              <a:t> in </a:t>
            </a:r>
            <a:r>
              <a:rPr lang="en-US" b="1" dirty="0">
                <a:solidFill>
                  <a:srgbClr val="C61D53"/>
                </a:solidFill>
                <a:latin typeface="Trebuchet MS" panose="020B0603020202020204" pitchFamily="34" charset="0"/>
              </a:rPr>
              <a:t>Buildings</a:t>
            </a:r>
            <a:r>
              <a:rPr lang="en-US" dirty="0">
                <a:solidFill>
                  <a:srgbClr val="15295A"/>
                </a:solidFill>
                <a:latin typeface="Trebuchet MS" panose="020B0603020202020204" pitchFamily="34" charset="0"/>
              </a:rPr>
              <a:t> 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15F39A-2D2D-4519-B388-FBD90E652946}"/>
              </a:ext>
            </a:extLst>
          </p:cNvPr>
          <p:cNvSpPr/>
          <p:nvPr/>
        </p:nvSpPr>
        <p:spPr>
          <a:xfrm>
            <a:off x="292963" y="1269361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Conclusions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7C24E2-C186-441E-A0E3-1454DCFF378F}"/>
              </a:ext>
            </a:extLst>
          </p:cNvPr>
          <p:cNvGrpSpPr/>
          <p:nvPr/>
        </p:nvGrpSpPr>
        <p:grpSpPr>
          <a:xfrm>
            <a:off x="4275624" y="2133501"/>
            <a:ext cx="1429821" cy="1361113"/>
            <a:chOff x="7188404" y="4256355"/>
            <a:chExt cx="1429821" cy="136111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8D6CE4D-BB9C-446C-BB46-5239DC66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9" t="1874" r="15347" b="10826"/>
            <a:stretch/>
          </p:blipFill>
          <p:spPr>
            <a:xfrm>
              <a:off x="7455670" y="4656465"/>
              <a:ext cx="906229" cy="96100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A5D814-B79F-49C1-859A-7224FE9B0B0E}"/>
                </a:ext>
              </a:extLst>
            </p:cNvPr>
            <p:cNvSpPr/>
            <p:nvPr/>
          </p:nvSpPr>
          <p:spPr>
            <a:xfrm>
              <a:off x="7188404" y="4256355"/>
              <a:ext cx="14298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8FC62B-95C6-4693-A718-698694EEF200}"/>
              </a:ext>
            </a:extLst>
          </p:cNvPr>
          <p:cNvGrpSpPr/>
          <p:nvPr/>
        </p:nvGrpSpPr>
        <p:grpSpPr>
          <a:xfrm>
            <a:off x="7247173" y="2031122"/>
            <a:ext cx="1686385" cy="1717652"/>
            <a:chOff x="3746221" y="3782079"/>
            <a:chExt cx="1429821" cy="1322906"/>
          </a:xfrm>
        </p:grpSpPr>
        <p:pic>
          <p:nvPicPr>
            <p:cNvPr id="22" name="Picture 21" descr="A picture containing indoor, floor, wall, sitting&#10;&#10;Description automatically generated">
              <a:extLst>
                <a:ext uri="{FF2B5EF4-FFF2-40B4-BE49-F238E27FC236}">
                  <a16:creationId xmlns:a16="http://schemas.microsoft.com/office/drawing/2014/main" id="{68E3DD45-F7D4-47E2-A46B-864E381C1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4"/>
            <a:stretch/>
          </p:blipFill>
          <p:spPr>
            <a:xfrm>
              <a:off x="3888144" y="3782079"/>
              <a:ext cx="1145976" cy="86124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513E91-17FD-4681-AC20-446BBB605FA3}"/>
                </a:ext>
              </a:extLst>
            </p:cNvPr>
            <p:cNvSpPr/>
            <p:nvPr/>
          </p:nvSpPr>
          <p:spPr>
            <a:xfrm>
              <a:off x="3746221" y="4643320"/>
              <a:ext cx="14298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84ED10-A92E-45CA-BBCC-6E7454C47364}"/>
              </a:ext>
            </a:extLst>
          </p:cNvPr>
          <p:cNvGrpSpPr/>
          <p:nvPr/>
        </p:nvGrpSpPr>
        <p:grpSpPr>
          <a:xfrm>
            <a:off x="3427886" y="3543933"/>
            <a:ext cx="1882186" cy="1693465"/>
            <a:chOff x="5396918" y="3470590"/>
            <a:chExt cx="1429821" cy="1278929"/>
          </a:xfrm>
        </p:grpSpPr>
        <p:pic>
          <p:nvPicPr>
            <p:cNvPr id="28" name="Picture 27" descr="A picture containing building material, brick, building&#10;&#10;Description automatically generated">
              <a:extLst>
                <a:ext uri="{FF2B5EF4-FFF2-40B4-BE49-F238E27FC236}">
                  <a16:creationId xmlns:a16="http://schemas.microsoft.com/office/drawing/2014/main" id="{A7C3D0BD-65E4-44C1-A430-DAD5A5B6F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" r="6951"/>
            <a:stretch/>
          </p:blipFill>
          <p:spPr>
            <a:xfrm>
              <a:off x="5558233" y="3836350"/>
              <a:ext cx="1145975" cy="91316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C5D1E1C-6952-4382-95B7-D82C0FB2C36C}"/>
                </a:ext>
              </a:extLst>
            </p:cNvPr>
            <p:cNvSpPr/>
            <p:nvPr/>
          </p:nvSpPr>
          <p:spPr>
            <a:xfrm>
              <a:off x="5396918" y="3470590"/>
              <a:ext cx="14298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E54CF4-321A-4C11-8D1D-C9DE33E89589}"/>
              </a:ext>
            </a:extLst>
          </p:cNvPr>
          <p:cNvGrpSpPr/>
          <p:nvPr/>
        </p:nvGrpSpPr>
        <p:grpSpPr>
          <a:xfrm>
            <a:off x="5705445" y="2979658"/>
            <a:ext cx="1696730" cy="1785289"/>
            <a:chOff x="5243871" y="1912709"/>
            <a:chExt cx="1457557" cy="138499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FD94EAF-D766-4E36-B9DA-48462611A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8" t="18133" r="11019" b="13603"/>
            <a:stretch/>
          </p:blipFill>
          <p:spPr>
            <a:xfrm>
              <a:off x="5243871" y="2435929"/>
              <a:ext cx="1457557" cy="86177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6A95F6-E21F-48F4-B30E-AF1C03922AE5}"/>
                </a:ext>
              </a:extLst>
            </p:cNvPr>
            <p:cNvSpPr/>
            <p:nvPr/>
          </p:nvSpPr>
          <p:spPr>
            <a:xfrm>
              <a:off x="5257740" y="1912709"/>
              <a:ext cx="14298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261802-AC2F-4EC4-918C-277DC8ACF523}"/>
              </a:ext>
            </a:extLst>
          </p:cNvPr>
          <p:cNvGrpSpPr/>
          <p:nvPr/>
        </p:nvGrpSpPr>
        <p:grpSpPr>
          <a:xfrm>
            <a:off x="5063272" y="4810230"/>
            <a:ext cx="1429821" cy="1304565"/>
            <a:chOff x="7608421" y="2559927"/>
            <a:chExt cx="1429821" cy="1304565"/>
          </a:xfrm>
        </p:grpSpPr>
        <p:pic>
          <p:nvPicPr>
            <p:cNvPr id="39" name="Picture 38" descr="A picture containing light, object, indoor&#10;&#10;Description automatically generated">
              <a:extLst>
                <a:ext uri="{FF2B5EF4-FFF2-40B4-BE49-F238E27FC236}">
                  <a16:creationId xmlns:a16="http://schemas.microsoft.com/office/drawing/2014/main" id="{B191B123-D8D0-453F-9F9D-84F4FB812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5" t="5654" r="9217" b="2576"/>
            <a:stretch/>
          </p:blipFill>
          <p:spPr>
            <a:xfrm rot="10800000">
              <a:off x="7860934" y="2559927"/>
              <a:ext cx="919960" cy="88741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B1633AA-502E-42AA-89F1-A50C529CEFA2}"/>
                </a:ext>
              </a:extLst>
            </p:cNvPr>
            <p:cNvSpPr/>
            <p:nvPr/>
          </p:nvSpPr>
          <p:spPr>
            <a:xfrm>
              <a:off x="7608421" y="3402827"/>
              <a:ext cx="14298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6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C60A94-D074-48CF-B4E3-74A12969BBF9}"/>
              </a:ext>
            </a:extLst>
          </p:cNvPr>
          <p:cNvGrpSpPr/>
          <p:nvPr/>
        </p:nvGrpSpPr>
        <p:grpSpPr>
          <a:xfrm>
            <a:off x="6579623" y="4558856"/>
            <a:ext cx="2271414" cy="1546448"/>
            <a:chOff x="3851153" y="4658441"/>
            <a:chExt cx="2271414" cy="154644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B199C42-8361-4069-BCE2-EFFC39620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469" y="4658441"/>
              <a:ext cx="1292098" cy="127462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7A641-7050-4438-84E0-D8177C7D8188}"/>
                </a:ext>
              </a:extLst>
            </p:cNvPr>
            <p:cNvSpPr/>
            <p:nvPr/>
          </p:nvSpPr>
          <p:spPr>
            <a:xfrm>
              <a:off x="3851153" y="5743224"/>
              <a:ext cx="14298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7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F33F4C-A339-44CD-AA69-1D55C5D7B7F7}"/>
              </a:ext>
            </a:extLst>
          </p:cNvPr>
          <p:cNvSpPr/>
          <p:nvPr/>
        </p:nvSpPr>
        <p:spPr>
          <a:xfrm>
            <a:off x="4572000" y="1303476"/>
            <a:ext cx="30796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Attractive EEMs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09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B2E63-C5AF-42B7-8A14-095D78B827AE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45F422A-3F2D-4094-AEDE-CD06BF26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D222E1-CD8C-4DAF-B772-8B738E2BC246}"/>
              </a:ext>
            </a:extLst>
          </p:cNvPr>
          <p:cNvSpPr/>
          <p:nvPr/>
        </p:nvSpPr>
        <p:spPr>
          <a:xfrm>
            <a:off x="4572000" y="1303476"/>
            <a:ext cx="30796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Attractive EEMs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DB6BFD-748D-4B10-8FF5-0DFC55959B6B}"/>
              </a:ext>
            </a:extLst>
          </p:cNvPr>
          <p:cNvSpPr/>
          <p:nvPr/>
        </p:nvSpPr>
        <p:spPr>
          <a:xfrm>
            <a:off x="661538" y="1739677"/>
            <a:ext cx="26077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Single Family House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Post 2010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0C4FA1D0-CA8E-446E-8173-45D24EA1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6" y="2503843"/>
            <a:ext cx="2950368" cy="22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7753DB-6FA2-43FE-88D2-371786B6F8A7}"/>
              </a:ext>
            </a:extLst>
          </p:cNvPr>
          <p:cNvSpPr/>
          <p:nvPr/>
        </p:nvSpPr>
        <p:spPr>
          <a:xfrm>
            <a:off x="136044" y="4953748"/>
            <a:ext cx="36587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5295A"/>
                </a:solidFill>
                <a:latin typeface="Trebuchet MS" panose="020B0603020202020204" pitchFamily="34" charset="0"/>
              </a:rPr>
              <a:t>Constructed according to the </a:t>
            </a:r>
            <a:r>
              <a:rPr lang="en-US" dirty="0">
                <a:solidFill>
                  <a:srgbClr val="C61D53"/>
                </a:solidFill>
                <a:latin typeface="Trebuchet MS" panose="020B0603020202020204" pitchFamily="34" charset="0"/>
              </a:rPr>
              <a:t>Greek Energy Performance of Buildings Directive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(KENAK)</a:t>
            </a:r>
          </a:p>
          <a:p>
            <a:pPr algn="ctr"/>
            <a:endParaRPr lang="en-US" sz="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4026AE-FDFC-4C18-9573-CD088BF08148}"/>
              </a:ext>
            </a:extLst>
          </p:cNvPr>
          <p:cNvSpPr/>
          <p:nvPr/>
        </p:nvSpPr>
        <p:spPr>
          <a:xfrm>
            <a:off x="292963" y="1269361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Conclusions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13004E-C796-4133-912A-DA40EA1276B3}"/>
              </a:ext>
            </a:extLst>
          </p:cNvPr>
          <p:cNvGrpSpPr/>
          <p:nvPr/>
        </p:nvGrpSpPr>
        <p:grpSpPr>
          <a:xfrm>
            <a:off x="3857089" y="2088000"/>
            <a:ext cx="1697087" cy="2035303"/>
            <a:chOff x="7188404" y="3582166"/>
            <a:chExt cx="1697087" cy="20353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763604-978F-49F5-8B33-885B18FF9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9" t="1874" r="15347" b="10826"/>
            <a:stretch/>
          </p:blipFill>
          <p:spPr>
            <a:xfrm>
              <a:off x="7455670" y="4101227"/>
              <a:ext cx="1429821" cy="151624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5AA5B5-EC50-4238-B33C-79FDC762994B}"/>
                </a:ext>
              </a:extLst>
            </p:cNvPr>
            <p:cNvSpPr/>
            <p:nvPr/>
          </p:nvSpPr>
          <p:spPr>
            <a:xfrm>
              <a:off x="7188404" y="3582166"/>
              <a:ext cx="14298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E9382E-CF84-406B-9DB9-D13885711DBB}"/>
              </a:ext>
            </a:extLst>
          </p:cNvPr>
          <p:cNvGrpSpPr/>
          <p:nvPr/>
        </p:nvGrpSpPr>
        <p:grpSpPr>
          <a:xfrm>
            <a:off x="6936747" y="2503805"/>
            <a:ext cx="1429821" cy="1786808"/>
            <a:chOff x="7403371" y="2168999"/>
            <a:chExt cx="1429821" cy="1786808"/>
          </a:xfrm>
        </p:grpSpPr>
        <p:pic>
          <p:nvPicPr>
            <p:cNvPr id="22" name="Picture 21" descr="A picture containing light, object, indoor&#10;&#10;Description automatically generated">
              <a:extLst>
                <a:ext uri="{FF2B5EF4-FFF2-40B4-BE49-F238E27FC236}">
                  <a16:creationId xmlns:a16="http://schemas.microsoft.com/office/drawing/2014/main" id="{3A009A12-4537-4D22-9153-086B6BAE0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5" t="5654" r="9217" b="2576"/>
            <a:stretch/>
          </p:blipFill>
          <p:spPr>
            <a:xfrm rot="10800000">
              <a:off x="7455670" y="2168999"/>
              <a:ext cx="1325225" cy="127834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4663C6-B016-4545-8427-A68FD9F96DB3}"/>
                </a:ext>
              </a:extLst>
            </p:cNvPr>
            <p:cNvSpPr/>
            <p:nvPr/>
          </p:nvSpPr>
          <p:spPr>
            <a:xfrm>
              <a:off x="7403371" y="3432587"/>
              <a:ext cx="14298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C57431-7498-44F6-818F-B32AE30F18B0}"/>
              </a:ext>
            </a:extLst>
          </p:cNvPr>
          <p:cNvGrpSpPr/>
          <p:nvPr/>
        </p:nvGrpSpPr>
        <p:grpSpPr>
          <a:xfrm>
            <a:off x="4366223" y="4123303"/>
            <a:ext cx="2684010" cy="2040183"/>
            <a:chOff x="3438557" y="4157651"/>
            <a:chExt cx="2684010" cy="204018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7A7554-82D7-4B4D-A308-7E5188F0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816" y="4157651"/>
              <a:ext cx="1799751" cy="177541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BE8A4E-35D9-41C1-8BD6-3D805C5B053C}"/>
                </a:ext>
              </a:extLst>
            </p:cNvPr>
            <p:cNvSpPr/>
            <p:nvPr/>
          </p:nvSpPr>
          <p:spPr>
            <a:xfrm>
              <a:off x="3438557" y="5674614"/>
              <a:ext cx="14298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61D53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EEM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637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4A8B18-0E5C-4730-A1CC-D287F57F9C99}"/>
              </a:ext>
            </a:extLst>
          </p:cNvPr>
          <p:cNvSpPr/>
          <p:nvPr/>
        </p:nvSpPr>
        <p:spPr>
          <a:xfrm>
            <a:off x="292963" y="1269361"/>
            <a:ext cx="189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rebuchet MS" panose="020B0603020202020204" pitchFamily="34" charset="0"/>
              </a:rPr>
              <a:t>Conclusions</a:t>
            </a:r>
            <a:endParaRPr lang="el-GR" sz="24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82630A-F373-4037-A76B-5ADCFAC15B03}"/>
              </a:ext>
            </a:extLst>
          </p:cNvPr>
          <p:cNvSpPr/>
          <p:nvPr/>
        </p:nvSpPr>
        <p:spPr>
          <a:xfrm>
            <a:off x="292963" y="2217348"/>
            <a:ext cx="8236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Increased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demand-flexibility can be brought to the Greek building sector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without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769B6-728E-4359-88C5-DDFEC963CBDB}"/>
              </a:ext>
            </a:extLst>
          </p:cNvPr>
          <p:cNvSpPr/>
          <p:nvPr/>
        </p:nvSpPr>
        <p:spPr>
          <a:xfrm>
            <a:off x="510269" y="2928053"/>
            <a:ext cx="5981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Significant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changes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the current market design,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Consumers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sacrificing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thermal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comfort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&amp; energy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services</a:t>
            </a:r>
            <a:endParaRPr lang="en-US" dirty="0">
              <a:solidFill>
                <a:srgbClr val="15295A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9A07D9-4CED-4E4D-9DE4-AA52DA54C19C}"/>
              </a:ext>
            </a:extLst>
          </p:cNvPr>
          <p:cNvSpPr/>
          <p:nvPr/>
        </p:nvSpPr>
        <p:spPr>
          <a:xfrm>
            <a:off x="3225629" y="5444890"/>
            <a:ext cx="57541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“Game-changer”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business models that capture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new value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on the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supply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side by coupling it to the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demand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side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2997A64-6E1D-4267-9856-DE4EDA6A5511}"/>
              </a:ext>
            </a:extLst>
          </p:cNvPr>
          <p:cNvSpPr/>
          <p:nvPr/>
        </p:nvSpPr>
        <p:spPr>
          <a:xfrm>
            <a:off x="5833576" y="4767323"/>
            <a:ext cx="668297" cy="639791"/>
          </a:xfrm>
          <a:prstGeom prst="down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18045E0-87B6-44E8-98DC-305F0CA33FB2}"/>
              </a:ext>
            </a:extLst>
          </p:cNvPr>
          <p:cNvSpPr/>
          <p:nvPr/>
        </p:nvSpPr>
        <p:spPr>
          <a:xfrm>
            <a:off x="2784614" y="5225608"/>
            <a:ext cx="490690" cy="438564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F3D0CB1-0BFC-4BBD-B4C3-5CAE0FA7F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4"/>
          <a:stretch/>
        </p:blipFill>
        <p:spPr>
          <a:xfrm>
            <a:off x="321353" y="3752313"/>
            <a:ext cx="2730846" cy="1716050"/>
          </a:xfrm>
          <a:prstGeom prst="rect">
            <a:avLst/>
          </a:prstGeom>
        </p:spPr>
      </p:pic>
      <p:pic>
        <p:nvPicPr>
          <p:cNvPr id="24" name="Graphic 52" descr="Family with two children">
            <a:extLst>
              <a:ext uri="{FF2B5EF4-FFF2-40B4-BE49-F238E27FC236}">
                <a16:creationId xmlns:a16="http://schemas.microsoft.com/office/drawing/2014/main" id="{F623F3C8-14C7-4CB1-8A68-36BD3231447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394" b="15369"/>
          <a:stretch/>
        </p:blipFill>
        <p:spPr>
          <a:xfrm>
            <a:off x="6791324" y="2491226"/>
            <a:ext cx="2352675" cy="16251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0F442B9-1987-4BC6-8C0C-F53470EEF4E3}"/>
              </a:ext>
            </a:extLst>
          </p:cNvPr>
          <p:cNvSpPr/>
          <p:nvPr/>
        </p:nvSpPr>
        <p:spPr>
          <a:xfrm>
            <a:off x="3052199" y="4004061"/>
            <a:ext cx="6200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Synergistic co-operation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between the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power supplier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&amp; </a:t>
            </a:r>
            <a:r>
              <a:rPr lang="en-US" b="1" dirty="0">
                <a:solidFill>
                  <a:srgbClr val="C61D53"/>
                </a:solidFill>
                <a:latin typeface="Times New Roman" panose="02020603050405020304" pitchFamily="18" charset="0"/>
              </a:rPr>
              <a:t>consumers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, could lead to significant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cost reductions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 &amp; </a:t>
            </a:r>
            <a:r>
              <a:rPr lang="en-US" b="1" dirty="0">
                <a:solidFill>
                  <a:srgbClr val="15295A"/>
                </a:solidFill>
                <a:latin typeface="Times New Roman" panose="02020603050405020304" pitchFamily="18" charset="0"/>
              </a:rPr>
              <a:t>energy savings</a:t>
            </a:r>
            <a:endParaRPr lang="en-US" dirty="0">
              <a:solidFill>
                <a:srgbClr val="15295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7DD31-2326-4DAA-A064-93B2576F8097}"/>
              </a:ext>
            </a:extLst>
          </p:cNvPr>
          <p:cNvSpPr txBox="1"/>
          <p:nvPr/>
        </p:nvSpPr>
        <p:spPr>
          <a:xfrm>
            <a:off x="292963" y="128540"/>
            <a:ext cx="88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Application: </a:t>
            </a:r>
            <a:r>
              <a:rPr lang="en-US" sz="3600" dirty="0">
                <a:solidFill>
                  <a:srgbClr val="C61D53"/>
                </a:solidFill>
              </a:rPr>
              <a:t>Decarbonisation of the Greek building stock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873068F-FB3F-48E7-B323-6C736FD42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537855-855C-43CC-B17F-EA0C740AE0E4}"/>
              </a:ext>
            </a:extLst>
          </p:cNvPr>
          <p:cNvSpPr/>
          <p:nvPr/>
        </p:nvSpPr>
        <p:spPr>
          <a:xfrm>
            <a:off x="321353" y="1731757"/>
            <a:ext cx="85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Smart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EEMs seem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equally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more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</a:rPr>
              <a:t>attractive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traditional</a:t>
            </a:r>
            <a:r>
              <a:rPr lang="en-US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measures for both cases</a:t>
            </a:r>
          </a:p>
        </p:txBody>
      </p:sp>
    </p:spTree>
    <p:extLst>
      <p:ext uri="{BB962C8B-B14F-4D97-AF65-F5344CB8AC3E}">
        <p14:creationId xmlns:p14="http://schemas.microsoft.com/office/powerpoint/2010/main" val="303531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128540"/>
            <a:ext cx="876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Why a new model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8D09F-8088-48D6-8D9E-69F0E0230D16}"/>
              </a:ext>
            </a:extLst>
          </p:cNvPr>
          <p:cNvSpPr txBox="1"/>
          <p:nvPr/>
        </p:nvSpPr>
        <p:spPr>
          <a:xfrm>
            <a:off x="7650760" y="3210624"/>
            <a:ext cx="128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61D53"/>
                </a:solidFill>
              </a:rPr>
              <a:t>Bottom-up</a:t>
            </a:r>
            <a:r>
              <a:rPr lang="en-US" i="1" dirty="0">
                <a:solidFill>
                  <a:srgbClr val="C61D53"/>
                </a:solidFill>
              </a:rPr>
              <a:t>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599B1-C28E-412A-BEBD-C0BEC11D2456}"/>
              </a:ext>
            </a:extLst>
          </p:cNvPr>
          <p:cNvSpPr txBox="1"/>
          <p:nvPr/>
        </p:nvSpPr>
        <p:spPr>
          <a:xfrm>
            <a:off x="6369899" y="1805451"/>
            <a:ext cx="264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5295A"/>
                </a:solidFill>
              </a:rPr>
              <a:t>Linking to </a:t>
            </a:r>
            <a:r>
              <a:rPr lang="en-US" b="1" i="1" dirty="0">
                <a:solidFill>
                  <a:srgbClr val="15295A"/>
                </a:solidFill>
              </a:rPr>
              <a:t>other</a:t>
            </a:r>
            <a:r>
              <a:rPr lang="en-US" i="1" dirty="0">
                <a:solidFill>
                  <a:srgbClr val="15295A"/>
                </a:solidFill>
              </a:rPr>
              <a:t> models &amp; </a:t>
            </a:r>
            <a:r>
              <a:rPr lang="en-US" b="1" i="1" dirty="0">
                <a:solidFill>
                  <a:srgbClr val="15295A"/>
                </a:solidFill>
              </a:rPr>
              <a:t>easily</a:t>
            </a:r>
            <a:r>
              <a:rPr lang="en-US" i="1" dirty="0">
                <a:solidFill>
                  <a:srgbClr val="15295A"/>
                </a:solidFill>
              </a:rPr>
              <a:t> re-used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E778-5BFC-4F95-8109-4F6DD25B21CF}"/>
              </a:ext>
            </a:extLst>
          </p:cNvPr>
          <p:cNvSpPr txBox="1"/>
          <p:nvPr/>
        </p:nvSpPr>
        <p:spPr>
          <a:xfrm>
            <a:off x="-142613" y="4619193"/>
            <a:ext cx="40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C61D53"/>
                </a:solidFill>
              </a:rPr>
              <a:t>Linking to </a:t>
            </a:r>
            <a:r>
              <a:rPr lang="en-US" b="1" i="1" dirty="0">
                <a:solidFill>
                  <a:srgbClr val="C61D53"/>
                </a:solidFill>
              </a:rPr>
              <a:t>economic</a:t>
            </a:r>
            <a:r>
              <a:rPr lang="en-US" i="1" dirty="0">
                <a:solidFill>
                  <a:srgbClr val="C61D53"/>
                </a:solidFill>
              </a:rPr>
              <a:t> development &amp; </a:t>
            </a:r>
            <a:r>
              <a:rPr lang="en-US" b="1" i="1" dirty="0">
                <a:solidFill>
                  <a:srgbClr val="C61D53"/>
                </a:solidFill>
              </a:rPr>
              <a:t>technological</a:t>
            </a:r>
            <a:r>
              <a:rPr lang="en-US" i="1" dirty="0">
                <a:solidFill>
                  <a:srgbClr val="C61D53"/>
                </a:solidFill>
              </a:rPr>
              <a:t> breakthrough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07CAE-8EA2-421D-9F78-2170D67C8C97}"/>
              </a:ext>
            </a:extLst>
          </p:cNvPr>
          <p:cNvSpPr txBox="1"/>
          <p:nvPr/>
        </p:nvSpPr>
        <p:spPr>
          <a:xfrm>
            <a:off x="2513562" y="1318227"/>
            <a:ext cx="450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15295A"/>
                </a:solidFill>
              </a:rPr>
              <a:t>Outputs at a high resolution (</a:t>
            </a:r>
            <a:r>
              <a:rPr lang="en-US" b="1" i="1" dirty="0">
                <a:solidFill>
                  <a:srgbClr val="15295A"/>
                </a:solidFill>
              </a:rPr>
              <a:t>1 minute</a:t>
            </a:r>
            <a:r>
              <a:rPr lang="en-US" i="1" dirty="0">
                <a:solidFill>
                  <a:srgbClr val="15295A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7D369-5F82-4D66-915D-EEE8B22DAC99}"/>
              </a:ext>
            </a:extLst>
          </p:cNvPr>
          <p:cNvSpPr txBox="1"/>
          <p:nvPr/>
        </p:nvSpPr>
        <p:spPr>
          <a:xfrm>
            <a:off x="208912" y="3216448"/>
            <a:ext cx="113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i="1" dirty="0">
                <a:solidFill>
                  <a:srgbClr val="15295A"/>
                </a:solidFill>
              </a:rPr>
              <a:t>Modular</a:t>
            </a:r>
            <a:r>
              <a:rPr lang="en-US" i="1" dirty="0">
                <a:solidFill>
                  <a:srgbClr val="15295A"/>
                </a:solidFill>
              </a:rPr>
              <a:t>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EFDA5-8052-4D23-A73F-0B70B05A4F48}"/>
              </a:ext>
            </a:extLst>
          </p:cNvPr>
          <p:cNvSpPr txBox="1"/>
          <p:nvPr/>
        </p:nvSpPr>
        <p:spPr>
          <a:xfrm>
            <a:off x="1411288" y="5687362"/>
            <a:ext cx="670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i="1" dirty="0">
                <a:solidFill>
                  <a:srgbClr val="C61D53"/>
                </a:solidFill>
              </a:rPr>
              <a:t>Practical</a:t>
            </a:r>
            <a:r>
              <a:rPr lang="en-US" i="1" dirty="0">
                <a:solidFill>
                  <a:srgbClr val="C61D53"/>
                </a:solidFill>
              </a:rPr>
              <a:t> load </a:t>
            </a:r>
            <a:r>
              <a:rPr lang="en-US" b="1" i="1" dirty="0">
                <a:solidFill>
                  <a:srgbClr val="C61D53"/>
                </a:solidFill>
              </a:rPr>
              <a:t>control</a:t>
            </a:r>
            <a:r>
              <a:rPr lang="en-US" i="1" dirty="0">
                <a:solidFill>
                  <a:srgbClr val="C61D53"/>
                </a:solidFill>
              </a:rPr>
              <a:t> strategies that will allow </a:t>
            </a:r>
            <a:r>
              <a:rPr lang="en-US" b="1" i="1" dirty="0">
                <a:solidFill>
                  <a:srgbClr val="C61D53"/>
                </a:solidFill>
              </a:rPr>
              <a:t>price-based</a:t>
            </a:r>
            <a:r>
              <a:rPr lang="en-US" i="1" dirty="0">
                <a:solidFill>
                  <a:srgbClr val="C61D53"/>
                </a:solidFill>
              </a:rPr>
              <a:t> DR signals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72138-2FAE-4454-8F88-5A2D0517772F}"/>
              </a:ext>
            </a:extLst>
          </p:cNvPr>
          <p:cNvSpPr txBox="1"/>
          <p:nvPr/>
        </p:nvSpPr>
        <p:spPr>
          <a:xfrm>
            <a:off x="5748477" y="4480693"/>
            <a:ext cx="3267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5295A"/>
                </a:solidFill>
              </a:rPr>
              <a:t>Seasonal variability to reflect the </a:t>
            </a:r>
            <a:r>
              <a:rPr lang="en-US" b="1" i="1" dirty="0">
                <a:solidFill>
                  <a:srgbClr val="15295A"/>
                </a:solidFill>
              </a:rPr>
              <a:t>changing</a:t>
            </a:r>
            <a:r>
              <a:rPr lang="en-US" i="1" dirty="0">
                <a:solidFill>
                  <a:srgbClr val="15295A"/>
                </a:solidFill>
              </a:rPr>
              <a:t> level of </a:t>
            </a:r>
            <a:r>
              <a:rPr lang="en-US" b="1" i="1" dirty="0">
                <a:solidFill>
                  <a:srgbClr val="15295A"/>
                </a:solidFill>
              </a:rPr>
              <a:t>demand</a:t>
            </a:r>
            <a:r>
              <a:rPr lang="en-US" i="1" dirty="0">
                <a:solidFill>
                  <a:srgbClr val="15295A"/>
                </a:solidFill>
              </a:rPr>
              <a:t> between </a:t>
            </a:r>
            <a:r>
              <a:rPr lang="en-US" b="1" i="1" dirty="0">
                <a:solidFill>
                  <a:srgbClr val="15295A"/>
                </a:solidFill>
              </a:rPr>
              <a:t>winter</a:t>
            </a:r>
            <a:r>
              <a:rPr lang="en-US" i="1" dirty="0">
                <a:solidFill>
                  <a:srgbClr val="15295A"/>
                </a:solidFill>
              </a:rPr>
              <a:t> &amp; </a:t>
            </a:r>
            <a:r>
              <a:rPr lang="en-US" b="1" i="1" dirty="0">
                <a:solidFill>
                  <a:srgbClr val="15295A"/>
                </a:solidFill>
              </a:rPr>
              <a:t>summer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753EB8A3-E462-4CC7-A2D1-CE3B33B83B3A}"/>
              </a:ext>
            </a:extLst>
          </p:cNvPr>
          <p:cNvSpPr/>
          <p:nvPr/>
        </p:nvSpPr>
        <p:spPr>
          <a:xfrm>
            <a:off x="2643831" y="3079835"/>
            <a:ext cx="3856337" cy="7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DSM modeling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3436B-C9B2-4E60-950A-7BA641C5EB50}"/>
              </a:ext>
            </a:extLst>
          </p:cNvPr>
          <p:cNvSpPr txBox="1"/>
          <p:nvPr/>
        </p:nvSpPr>
        <p:spPr>
          <a:xfrm>
            <a:off x="128303" y="1805451"/>
            <a:ext cx="345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C61D53"/>
                </a:solidFill>
              </a:rPr>
              <a:t>Occupant </a:t>
            </a:r>
            <a:r>
              <a:rPr lang="en-US" b="1" i="1" dirty="0">
                <a:solidFill>
                  <a:srgbClr val="C61D53"/>
                </a:solidFill>
              </a:rPr>
              <a:t>behavior</a:t>
            </a:r>
            <a:r>
              <a:rPr lang="en-US" i="1" dirty="0">
                <a:solidFill>
                  <a:srgbClr val="C61D53"/>
                </a:solidFill>
              </a:rPr>
              <a:t> &amp; determination of </a:t>
            </a:r>
            <a:r>
              <a:rPr lang="en-US" b="1" i="1" dirty="0">
                <a:solidFill>
                  <a:srgbClr val="C61D53"/>
                </a:solidFill>
              </a:rPr>
              <a:t>end-use qualities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3CAAD4CE-C169-456A-8405-2B99D2C5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23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AD7A48-06AF-415B-9979-5716964F6907}"/>
              </a:ext>
            </a:extLst>
          </p:cNvPr>
          <p:cNvSpPr/>
          <p:nvPr/>
        </p:nvSpPr>
        <p:spPr>
          <a:xfrm>
            <a:off x="2523715" y="3276035"/>
            <a:ext cx="6612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inclusion of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socioeconomic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 &amp; </a:t>
            </a:r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demographic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 factors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A7F8F6-800B-4AA2-9072-1DEE3457665B}"/>
              </a:ext>
            </a:extLst>
          </p:cNvPr>
          <p:cNvGrpSpPr/>
          <p:nvPr/>
        </p:nvGrpSpPr>
        <p:grpSpPr>
          <a:xfrm>
            <a:off x="48657" y="2846205"/>
            <a:ext cx="2823229" cy="3264923"/>
            <a:chOff x="48657" y="2846205"/>
            <a:chExt cx="2823229" cy="3264923"/>
          </a:xfrm>
        </p:grpSpPr>
        <p:pic>
          <p:nvPicPr>
            <p:cNvPr id="27" name="Graphic 52" descr="Family with two children">
              <a:extLst>
                <a:ext uri="{FF2B5EF4-FFF2-40B4-BE49-F238E27FC236}">
                  <a16:creationId xmlns:a16="http://schemas.microsoft.com/office/drawing/2014/main" id="{6A88E8D2-AEE0-4E61-8AD6-EF5B260DC094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4497" b="16409"/>
            <a:stretch/>
          </p:blipFill>
          <p:spPr>
            <a:xfrm>
              <a:off x="207194" y="4377304"/>
              <a:ext cx="2559210" cy="1713753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BA7C82-D2CB-4BFA-99D6-DEA9CA1D52A7}"/>
                </a:ext>
              </a:extLst>
            </p:cNvPr>
            <p:cNvCxnSpPr>
              <a:cxnSpLocks/>
            </p:cNvCxnSpPr>
            <p:nvPr/>
          </p:nvCxnSpPr>
          <p:spPr>
            <a:xfrm>
              <a:off x="207259" y="4144250"/>
              <a:ext cx="0" cy="1946807"/>
            </a:xfrm>
            <a:prstGeom prst="line">
              <a:avLst/>
            </a:prstGeom>
            <a:ln w="12700">
              <a:solidFill>
                <a:srgbClr val="152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39EF84-2A86-48ED-B9BE-59C0D7078480}"/>
                </a:ext>
              </a:extLst>
            </p:cNvPr>
            <p:cNvCxnSpPr>
              <a:cxnSpLocks/>
            </p:cNvCxnSpPr>
            <p:nvPr/>
          </p:nvCxnSpPr>
          <p:spPr>
            <a:xfrm>
              <a:off x="2732947" y="4141847"/>
              <a:ext cx="33457" cy="1949210"/>
            </a:xfrm>
            <a:prstGeom prst="line">
              <a:avLst/>
            </a:prstGeom>
            <a:ln w="12700">
              <a:solidFill>
                <a:srgbClr val="152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BE6CA9-2F0B-4AF7-9FD9-F687B116EC9F}"/>
                </a:ext>
              </a:extLst>
            </p:cNvPr>
            <p:cNvCxnSpPr>
              <a:cxnSpLocks/>
            </p:cNvCxnSpPr>
            <p:nvPr/>
          </p:nvCxnSpPr>
          <p:spPr>
            <a:xfrm>
              <a:off x="207259" y="6101218"/>
              <a:ext cx="2559145" cy="9910"/>
            </a:xfrm>
            <a:prstGeom prst="line">
              <a:avLst/>
            </a:prstGeom>
            <a:ln w="12700">
              <a:solidFill>
                <a:srgbClr val="152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D07F3E6B-46CE-4F0D-89AA-2579DF6FB414}"/>
                </a:ext>
              </a:extLst>
            </p:cNvPr>
            <p:cNvSpPr/>
            <p:nvPr/>
          </p:nvSpPr>
          <p:spPr>
            <a:xfrm>
              <a:off x="48657" y="2846205"/>
              <a:ext cx="2823229" cy="1298045"/>
            </a:xfrm>
            <a:prstGeom prst="triangle">
              <a:avLst/>
            </a:prstGeom>
            <a:solidFill>
              <a:srgbClr val="C61D53"/>
            </a:solidFill>
            <a:ln>
              <a:solidFill>
                <a:srgbClr val="C61D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Arrow: Down 36">
            <a:extLst>
              <a:ext uri="{FF2B5EF4-FFF2-40B4-BE49-F238E27FC236}">
                <a16:creationId xmlns:a16="http://schemas.microsoft.com/office/drawing/2014/main" id="{03465C4A-18D0-4C3D-9664-FE4096551C96}"/>
              </a:ext>
            </a:extLst>
          </p:cNvPr>
          <p:cNvSpPr/>
          <p:nvPr/>
        </p:nvSpPr>
        <p:spPr>
          <a:xfrm>
            <a:off x="5694201" y="4535897"/>
            <a:ext cx="807220" cy="744099"/>
          </a:xfrm>
          <a:prstGeom prst="down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68866A-873C-43C1-853D-8F95896B391B}"/>
              </a:ext>
            </a:extLst>
          </p:cNvPr>
          <p:cNvSpPr/>
          <p:nvPr/>
        </p:nvSpPr>
        <p:spPr>
          <a:xfrm>
            <a:off x="3325197" y="3976985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customer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profiles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BE5C07-8D6D-4658-8B5E-C25A41F22A3F}"/>
              </a:ext>
            </a:extLst>
          </p:cNvPr>
          <p:cNvSpPr/>
          <p:nvPr/>
        </p:nvSpPr>
        <p:spPr>
          <a:xfrm>
            <a:off x="6272080" y="3856560"/>
            <a:ext cx="2692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particularities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of energy poor households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FB37F7-A3BA-40B3-8C9D-4A7E65CBA0E0}"/>
              </a:ext>
            </a:extLst>
          </p:cNvPr>
          <p:cNvSpPr/>
          <p:nvPr/>
        </p:nvSpPr>
        <p:spPr>
          <a:xfrm>
            <a:off x="3231211" y="4910799"/>
            <a:ext cx="1967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selection of</a:t>
            </a:r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tailor-made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EEMs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A54F7A-76C7-4EA5-89B7-56AFEF760855}"/>
              </a:ext>
            </a:extLst>
          </p:cNvPr>
          <p:cNvSpPr/>
          <p:nvPr/>
        </p:nvSpPr>
        <p:spPr>
          <a:xfrm>
            <a:off x="7128586" y="5085553"/>
            <a:ext cx="1432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</a:rPr>
              <a:t>maximum</a:t>
            </a:r>
          </a:p>
          <a:p>
            <a:pPr algn="ctr"/>
            <a:r>
              <a:rPr lang="en-US" sz="24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impact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348CD-3116-40E4-BE21-2F3C51F5668B}"/>
              </a:ext>
            </a:extLst>
          </p:cNvPr>
          <p:cNvSpPr txBox="1"/>
          <p:nvPr/>
        </p:nvSpPr>
        <p:spPr>
          <a:xfrm>
            <a:off x="292963" y="128540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Further Research…</a:t>
            </a:r>
            <a:endParaRPr lang="en-US" sz="3200" dirty="0">
              <a:solidFill>
                <a:srgbClr val="C61D53"/>
              </a:solidFill>
            </a:endParaRPr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AEE98501-DA7A-4459-A502-F6A334BC1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EBAE570-85F4-4E9E-A9F9-9B77067E8CAC}"/>
              </a:ext>
            </a:extLst>
          </p:cNvPr>
          <p:cNvSpPr/>
          <p:nvPr/>
        </p:nvSpPr>
        <p:spPr>
          <a:xfrm>
            <a:off x="233049" y="1689421"/>
            <a:ext cx="2987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Evaluate the </a:t>
            </a:r>
            <a:r>
              <a:rPr lang="en-US" sz="2000" b="1" dirty="0">
                <a:solidFill>
                  <a:srgbClr val="C61D53"/>
                </a:solidFill>
                <a:latin typeface="Times New Roman" panose="02020603050405020304" pitchFamily="18" charset="0"/>
              </a:rPr>
              <a:t>performance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of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conventional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&amp;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smart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EEMs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BB1BAA0-66F1-4EBE-AA32-B6BFA797EEE6}"/>
              </a:ext>
            </a:extLst>
          </p:cNvPr>
          <p:cNvSpPr/>
          <p:nvPr/>
        </p:nvSpPr>
        <p:spPr>
          <a:xfrm>
            <a:off x="3371663" y="1759091"/>
            <a:ext cx="213739" cy="845996"/>
          </a:xfrm>
          <a:prstGeom prst="leftBrace">
            <a:avLst>
              <a:gd name="adj1" fmla="val 15351"/>
              <a:gd name="adj2" fmla="val 50000"/>
            </a:avLst>
          </a:prstGeom>
          <a:ln>
            <a:solidFill>
              <a:srgbClr val="C81A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84D1A1-FCD0-4B56-A931-EA65A84DC56A}"/>
              </a:ext>
            </a:extLst>
          </p:cNvPr>
          <p:cNvSpPr/>
          <p:nvPr/>
        </p:nvSpPr>
        <p:spPr>
          <a:xfrm>
            <a:off x="3585402" y="1658008"/>
            <a:ext cx="170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energy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savings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8AB979-7D93-443A-85FF-9A099C0C3A7C}"/>
              </a:ext>
            </a:extLst>
          </p:cNvPr>
          <p:cNvSpPr/>
          <p:nvPr/>
        </p:nvSpPr>
        <p:spPr>
          <a:xfrm>
            <a:off x="3589005" y="2217013"/>
            <a:ext cx="2258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</a:rPr>
              <a:t>return of investment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075D748-CD89-42B7-A98D-C09E547C42B8}"/>
              </a:ext>
            </a:extLst>
          </p:cNvPr>
          <p:cNvGrpSpPr/>
          <p:nvPr/>
        </p:nvGrpSpPr>
        <p:grpSpPr>
          <a:xfrm>
            <a:off x="6621505" y="1307281"/>
            <a:ext cx="2011675" cy="1780077"/>
            <a:chOff x="6893815" y="1150906"/>
            <a:chExt cx="2083455" cy="2030426"/>
          </a:xfrm>
        </p:grpSpPr>
        <p:pic>
          <p:nvPicPr>
            <p:cNvPr id="44" name="Picture 4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C3A1C34-F411-4610-9245-1DCB1C600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112" y="1732473"/>
              <a:ext cx="1448860" cy="1448859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E19B892-A3D9-4898-AD78-4EC039304D62}"/>
                </a:ext>
              </a:extLst>
            </p:cNvPr>
            <p:cNvSpPr/>
            <p:nvPr/>
          </p:nvSpPr>
          <p:spPr>
            <a:xfrm>
              <a:off x="6893815" y="1150906"/>
              <a:ext cx="2083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3333"/>
                  </a:solidFill>
                  <a:latin typeface="Times New Roman" panose="02020603050405020304" pitchFamily="18" charset="0"/>
                </a:rPr>
                <a:t>Energy poverty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371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8" name="Picture 1">
            <a:extLst>
              <a:ext uri="{FF2B5EF4-FFF2-40B4-BE49-F238E27FC236}">
                <a16:creationId xmlns:a16="http://schemas.microsoft.com/office/drawing/2014/main" id="{E1FF777E-14C3-4275-8EDA-9CF0BFE6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" y="1307586"/>
            <a:ext cx="3489743" cy="3658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926D2-60DA-462D-BAEA-BAA2C73A0C80}"/>
              </a:ext>
            </a:extLst>
          </p:cNvPr>
          <p:cNvSpPr/>
          <p:nvPr/>
        </p:nvSpPr>
        <p:spPr>
          <a:xfrm>
            <a:off x="5406467" y="5185929"/>
            <a:ext cx="3219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structured</a:t>
            </a:r>
            <a:r>
              <a:rPr lang="en-US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policy framework to </a:t>
            </a:r>
            <a:r>
              <a:rPr lang="en-US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motivate</a:t>
            </a:r>
            <a:r>
              <a:rPr lang="en-US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people </a:t>
            </a:r>
            <a:r>
              <a:rPr lang="en-US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regulating</a:t>
            </a:r>
            <a:r>
              <a:rPr lang="en-US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energy consumption</a:t>
            </a:r>
            <a:endParaRPr lang="en-US" dirty="0">
              <a:solidFill>
                <a:srgbClr val="C81A5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84E96-53D5-41A2-8BCA-729952858F6E}"/>
              </a:ext>
            </a:extLst>
          </p:cNvPr>
          <p:cNvSpPr/>
          <p:nvPr/>
        </p:nvSpPr>
        <p:spPr>
          <a:xfrm>
            <a:off x="1312636" y="5093596"/>
            <a:ext cx="28841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financial benefits</a:t>
            </a:r>
            <a:r>
              <a:rPr lang="en-US" sz="20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from obtaining energy saving </a:t>
            </a:r>
            <a:r>
              <a:rPr lang="en-US" sz="20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practices</a:t>
            </a:r>
            <a:endParaRPr lang="en-US" sz="2000" b="1" dirty="0">
              <a:solidFill>
                <a:srgbClr val="15295A"/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1448B4B-ACF6-4DA3-9A82-3844F21880C5}"/>
              </a:ext>
            </a:extLst>
          </p:cNvPr>
          <p:cNvSpPr/>
          <p:nvPr/>
        </p:nvSpPr>
        <p:spPr>
          <a:xfrm rot="16200000">
            <a:off x="4774143" y="5362432"/>
            <a:ext cx="432744" cy="477993"/>
          </a:xfrm>
          <a:prstGeom prst="downArrow">
            <a:avLst/>
          </a:prstGeom>
          <a:solidFill>
            <a:srgbClr val="C81A55"/>
          </a:solidFill>
          <a:ln>
            <a:solidFill>
              <a:srgbClr val="C81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0CE59B-D8FC-413F-9F5A-A7AB58FED45A}"/>
              </a:ext>
            </a:extLst>
          </p:cNvPr>
          <p:cNvGrpSpPr/>
          <p:nvPr/>
        </p:nvGrpSpPr>
        <p:grpSpPr>
          <a:xfrm>
            <a:off x="3142334" y="2168481"/>
            <a:ext cx="3696362" cy="2954093"/>
            <a:chOff x="3777295" y="1675110"/>
            <a:chExt cx="3565063" cy="28826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121AC5-7568-4DDA-A765-4535AF54FF39}"/>
                </a:ext>
              </a:extLst>
            </p:cNvPr>
            <p:cNvGrpSpPr/>
            <p:nvPr/>
          </p:nvGrpSpPr>
          <p:grpSpPr>
            <a:xfrm>
              <a:off x="3940547" y="2153515"/>
              <a:ext cx="3106722" cy="2404274"/>
              <a:chOff x="3940546" y="2392821"/>
              <a:chExt cx="3106722" cy="2404274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E0AC224-FA59-4886-A2B3-48F8111998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" t="5665" r="25272" b="6915"/>
              <a:stretch/>
            </p:blipFill>
            <p:spPr>
              <a:xfrm>
                <a:off x="4109237" y="2392821"/>
                <a:ext cx="2687594" cy="2142117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567981-ED17-4876-8446-1E11C881A384}"/>
                  </a:ext>
                </a:extLst>
              </p:cNvPr>
              <p:cNvSpPr/>
              <p:nvPr/>
            </p:nvSpPr>
            <p:spPr>
              <a:xfrm>
                <a:off x="4976984" y="4458541"/>
                <a:ext cx="11674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5295A"/>
                    </a:solidFill>
                    <a:latin typeface="Times New Roman" panose="02020603050405020304" pitchFamily="18" charset="0"/>
                  </a:rPr>
                  <a:t>Incentives</a:t>
                </a:r>
                <a:endParaRPr lang="en-US" sz="1600" b="1" dirty="0">
                  <a:solidFill>
                    <a:srgbClr val="15295A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9967FE-6BF2-4330-8E62-0F28B28D4B98}"/>
                  </a:ext>
                </a:extLst>
              </p:cNvPr>
              <p:cNvSpPr/>
              <p:nvPr/>
            </p:nvSpPr>
            <p:spPr>
              <a:xfrm>
                <a:off x="3940546" y="3149405"/>
                <a:ext cx="11674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81A55"/>
                    </a:solidFill>
                    <a:latin typeface="Times New Roman" panose="02020603050405020304" pitchFamily="18" charset="0"/>
                  </a:rPr>
                  <a:t>Human behavior</a:t>
                </a:r>
                <a:endParaRPr lang="en-US" sz="1600" b="1" dirty="0">
                  <a:solidFill>
                    <a:srgbClr val="C81A55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28CE76-230B-495F-9BD7-AF2E98BC0E98}"/>
                  </a:ext>
                </a:extLst>
              </p:cNvPr>
              <p:cNvSpPr/>
              <p:nvPr/>
            </p:nvSpPr>
            <p:spPr>
              <a:xfrm>
                <a:off x="5879801" y="3149405"/>
                <a:ext cx="11674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81A55"/>
                    </a:solidFill>
                    <a:latin typeface="Times New Roman" panose="02020603050405020304" pitchFamily="18" charset="0"/>
                  </a:rPr>
                  <a:t>Energy efficiency</a:t>
                </a:r>
                <a:endParaRPr lang="en-US" sz="1600" b="1" dirty="0">
                  <a:solidFill>
                    <a:srgbClr val="C81A55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29147A-A914-4809-9A2F-9FFCA3D2CFBF}"/>
                </a:ext>
              </a:extLst>
            </p:cNvPr>
            <p:cNvSpPr/>
            <p:nvPr/>
          </p:nvSpPr>
          <p:spPr>
            <a:xfrm>
              <a:off x="3777295" y="1675110"/>
              <a:ext cx="35650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81A55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Energy Currency</a:t>
              </a:r>
              <a:endParaRPr lang="en-US" sz="2400" b="1" dirty="0">
                <a:solidFill>
                  <a:srgbClr val="C81A55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C4A2226-00BD-41C3-BA8B-E3B6FBB05ACD}"/>
              </a:ext>
            </a:extLst>
          </p:cNvPr>
          <p:cNvSpPr/>
          <p:nvPr/>
        </p:nvSpPr>
        <p:spPr>
          <a:xfrm>
            <a:off x="5986230" y="3626993"/>
            <a:ext cx="3157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Computational Monetary Framework</a:t>
            </a:r>
            <a:endParaRPr lang="en-US" sz="2400" b="1" dirty="0">
              <a:solidFill>
                <a:srgbClr val="15295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602584-AF3C-4EE5-8F97-E4F2CB064E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5617560" y="1328906"/>
            <a:ext cx="3373757" cy="830997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2FF08712-92D8-4081-B14A-C4B87BD10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08BDFB-CEC8-4050-AC1E-2A41876AA001}"/>
              </a:ext>
            </a:extLst>
          </p:cNvPr>
          <p:cNvSpPr txBox="1"/>
          <p:nvPr/>
        </p:nvSpPr>
        <p:spPr>
          <a:xfrm>
            <a:off x="292963" y="128540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Further Research…</a:t>
            </a:r>
            <a:endParaRPr lang="en-US" sz="3200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8" name="Picture 1">
            <a:extLst>
              <a:ext uri="{FF2B5EF4-FFF2-40B4-BE49-F238E27FC236}">
                <a16:creationId xmlns:a16="http://schemas.microsoft.com/office/drawing/2014/main" id="{E1FF777E-14C3-4275-8EDA-9CF0BFE6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" y="1307586"/>
            <a:ext cx="3489743" cy="3658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0CE59B-D8FC-413F-9F5A-A7AB58FED45A}"/>
              </a:ext>
            </a:extLst>
          </p:cNvPr>
          <p:cNvGrpSpPr/>
          <p:nvPr/>
        </p:nvGrpSpPr>
        <p:grpSpPr>
          <a:xfrm>
            <a:off x="3142334" y="2168481"/>
            <a:ext cx="3696362" cy="2954093"/>
            <a:chOff x="3777295" y="1675110"/>
            <a:chExt cx="3565063" cy="28826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121AC5-7568-4DDA-A765-4535AF54FF39}"/>
                </a:ext>
              </a:extLst>
            </p:cNvPr>
            <p:cNvGrpSpPr/>
            <p:nvPr/>
          </p:nvGrpSpPr>
          <p:grpSpPr>
            <a:xfrm>
              <a:off x="3940547" y="2153515"/>
              <a:ext cx="3106722" cy="2404274"/>
              <a:chOff x="3940546" y="2392821"/>
              <a:chExt cx="3106722" cy="2404274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E0AC224-FA59-4886-A2B3-48F8111998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" t="5665" r="25272" b="6915"/>
              <a:stretch/>
            </p:blipFill>
            <p:spPr>
              <a:xfrm>
                <a:off x="4109237" y="2392821"/>
                <a:ext cx="2687594" cy="2142117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567981-ED17-4876-8446-1E11C881A384}"/>
                  </a:ext>
                </a:extLst>
              </p:cNvPr>
              <p:cNvSpPr/>
              <p:nvPr/>
            </p:nvSpPr>
            <p:spPr>
              <a:xfrm>
                <a:off x="4976984" y="4458541"/>
                <a:ext cx="11674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15295A"/>
                    </a:solidFill>
                    <a:latin typeface="Times New Roman" panose="02020603050405020304" pitchFamily="18" charset="0"/>
                  </a:rPr>
                  <a:t>Incentives</a:t>
                </a:r>
                <a:endParaRPr lang="en-US" sz="1600" b="1" dirty="0">
                  <a:solidFill>
                    <a:srgbClr val="15295A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9967FE-6BF2-4330-8E62-0F28B28D4B98}"/>
                  </a:ext>
                </a:extLst>
              </p:cNvPr>
              <p:cNvSpPr/>
              <p:nvPr/>
            </p:nvSpPr>
            <p:spPr>
              <a:xfrm>
                <a:off x="3940546" y="3149405"/>
                <a:ext cx="11674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81A55"/>
                    </a:solidFill>
                    <a:latin typeface="Times New Roman" panose="02020603050405020304" pitchFamily="18" charset="0"/>
                  </a:rPr>
                  <a:t>Human behavior</a:t>
                </a:r>
                <a:endParaRPr lang="en-US" sz="1600" b="1" dirty="0">
                  <a:solidFill>
                    <a:srgbClr val="C81A55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28CE76-230B-495F-9BD7-AF2E98BC0E98}"/>
                  </a:ext>
                </a:extLst>
              </p:cNvPr>
              <p:cNvSpPr/>
              <p:nvPr/>
            </p:nvSpPr>
            <p:spPr>
              <a:xfrm>
                <a:off x="5879801" y="3149405"/>
                <a:ext cx="11674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81A55"/>
                    </a:solidFill>
                    <a:latin typeface="Times New Roman" panose="02020603050405020304" pitchFamily="18" charset="0"/>
                  </a:rPr>
                  <a:t>Energy efficiency</a:t>
                </a:r>
                <a:endParaRPr lang="en-US" sz="1600" b="1" dirty="0">
                  <a:solidFill>
                    <a:srgbClr val="C81A55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29147A-A914-4809-9A2F-9FFCA3D2CFBF}"/>
                </a:ext>
              </a:extLst>
            </p:cNvPr>
            <p:cNvSpPr/>
            <p:nvPr/>
          </p:nvSpPr>
          <p:spPr>
            <a:xfrm>
              <a:off x="3777295" y="1675110"/>
              <a:ext cx="35650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81A55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Energy Currency</a:t>
              </a:r>
              <a:endParaRPr lang="en-US" sz="2400" b="1" dirty="0">
                <a:solidFill>
                  <a:srgbClr val="C81A55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0602584-AF3C-4EE5-8F97-E4F2CB064E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5658672" y="1356742"/>
            <a:ext cx="3373757" cy="8309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AA06A2-04A4-4E8C-BCFB-6BCEE3F8CE64}"/>
              </a:ext>
            </a:extLst>
          </p:cNvPr>
          <p:cNvGrpSpPr/>
          <p:nvPr/>
        </p:nvGrpSpPr>
        <p:grpSpPr>
          <a:xfrm>
            <a:off x="641837" y="5037973"/>
            <a:ext cx="4764630" cy="984079"/>
            <a:chOff x="641837" y="5037973"/>
            <a:chExt cx="4764630" cy="9840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3DBD53-0927-4BD5-A177-DBD4C892EF65}"/>
                </a:ext>
              </a:extLst>
            </p:cNvPr>
            <p:cNvGrpSpPr/>
            <p:nvPr/>
          </p:nvGrpSpPr>
          <p:grpSpPr>
            <a:xfrm>
              <a:off x="641837" y="5181252"/>
              <a:ext cx="4764630" cy="840800"/>
              <a:chOff x="46061" y="5311428"/>
              <a:chExt cx="4764630" cy="840800"/>
            </a:xfrm>
          </p:grpSpPr>
          <p:sp>
            <p:nvSpPr>
              <p:cNvPr id="20" name="Right Arrow 6">
                <a:extLst>
                  <a:ext uri="{FF2B5EF4-FFF2-40B4-BE49-F238E27FC236}">
                    <a16:creationId xmlns:a16="http://schemas.microsoft.com/office/drawing/2014/main" id="{B95D8271-BFF0-4D0B-AB59-EEE84DCF3136}"/>
                  </a:ext>
                </a:extLst>
              </p:cNvPr>
              <p:cNvSpPr/>
              <p:nvPr/>
            </p:nvSpPr>
            <p:spPr>
              <a:xfrm>
                <a:off x="220763" y="5338394"/>
                <a:ext cx="4589928" cy="813834"/>
              </a:xfrm>
              <a:prstGeom prst="rightArrow">
                <a:avLst/>
              </a:prstGeom>
              <a:solidFill>
                <a:srgbClr val="C61D53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en-US" sz="2800" b="1" dirty="0">
                    <a:solidFill>
                      <a:srgbClr val="212E5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Sharing economy</a:t>
                </a:r>
                <a:endParaRPr lang="en-GB" sz="2800" b="1" dirty="0">
                  <a:solidFill>
                    <a:srgbClr val="212E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EF1BB85D-476E-420F-815B-3AC3138941B3}"/>
                  </a:ext>
                </a:extLst>
              </p:cNvPr>
              <p:cNvSpPr/>
              <p:nvPr/>
            </p:nvSpPr>
            <p:spPr>
              <a:xfrm>
                <a:off x="46061" y="5311428"/>
                <a:ext cx="349403" cy="369332"/>
              </a:xfrm>
              <a:prstGeom prst="star5">
                <a:avLst>
                  <a:gd name="adj" fmla="val 21262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30DC5F-A855-43B4-B395-BEE5166420AF}"/>
                </a:ext>
              </a:extLst>
            </p:cNvPr>
            <p:cNvSpPr/>
            <p:nvPr/>
          </p:nvSpPr>
          <p:spPr>
            <a:xfrm>
              <a:off x="2108346" y="5037973"/>
              <a:ext cx="24058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81A55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Further Research</a:t>
              </a:r>
              <a:endParaRPr lang="en-US" b="1" dirty="0">
                <a:solidFill>
                  <a:srgbClr val="C81A5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14FBC-3BBE-4BBD-A571-36F478C03A54}"/>
              </a:ext>
            </a:extLst>
          </p:cNvPr>
          <p:cNvGrpSpPr/>
          <p:nvPr/>
        </p:nvGrpSpPr>
        <p:grpSpPr>
          <a:xfrm>
            <a:off x="5559566" y="4376326"/>
            <a:ext cx="3489743" cy="1663784"/>
            <a:chOff x="5253941" y="3500429"/>
            <a:chExt cx="3361552" cy="14576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92F6242-CCC2-4A8C-B580-03F0DFC69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941" y="3500429"/>
              <a:ext cx="3078760" cy="1457625"/>
            </a:xfrm>
            <a:prstGeom prst="rect">
              <a:avLst/>
            </a:prstGeom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F9E6C4FB-AAB0-45FA-80EE-AF000C2D3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930" y="4375838"/>
              <a:ext cx="1209563" cy="20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07A205C-CB27-4D3C-BB31-2FD5FCBFD53B}"/>
              </a:ext>
            </a:extLst>
          </p:cNvPr>
          <p:cNvSpPr/>
          <p:nvPr/>
        </p:nvSpPr>
        <p:spPr>
          <a:xfrm>
            <a:off x="6381648" y="3448172"/>
            <a:ext cx="2786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Peer-to-Peer” (</a:t>
            </a:r>
            <a:r>
              <a:rPr lang="en-US" sz="2400" b="1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P2P</a:t>
            </a:r>
            <a:r>
              <a:rPr lang="en-US" sz="2400" dirty="0">
                <a:solidFill>
                  <a:srgbClr val="1529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energy trading </a:t>
            </a:r>
            <a:endParaRPr lang="en-US" sz="2400" dirty="0">
              <a:solidFill>
                <a:srgbClr val="15295A"/>
              </a:solidFill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D5023ACF-9F6D-4CFB-AFE6-B23892028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3B5736-A64D-40FD-A291-A77C8E16986E}"/>
              </a:ext>
            </a:extLst>
          </p:cNvPr>
          <p:cNvSpPr txBox="1"/>
          <p:nvPr/>
        </p:nvSpPr>
        <p:spPr>
          <a:xfrm>
            <a:off x="292963" y="128540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61D53"/>
                </a:solidFill>
              </a:rPr>
              <a:t>Further Research…</a:t>
            </a:r>
            <a:endParaRPr lang="en-US" sz="3200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9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A0FFAD-9E6F-4BDA-8ED9-F77050E04D31}"/>
              </a:ext>
            </a:extLst>
          </p:cNvPr>
          <p:cNvSpPr txBox="1"/>
          <p:nvPr/>
        </p:nvSpPr>
        <p:spPr>
          <a:xfrm>
            <a:off x="292963" y="128540"/>
            <a:ext cx="8851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61D53"/>
                </a:solidFill>
              </a:rPr>
              <a:t>Next Steps Forward…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52572-CDD7-41D8-A1A4-0780EEFCAD55}"/>
              </a:ext>
            </a:extLst>
          </p:cNvPr>
          <p:cNvSpPr/>
          <p:nvPr/>
        </p:nvSpPr>
        <p:spPr>
          <a:xfrm>
            <a:off x="292960" y="1312915"/>
            <a:ext cx="6711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5295A"/>
                </a:solidFill>
              </a:rPr>
              <a:t>Supporting efforts around Europe towards </a:t>
            </a:r>
            <a:r>
              <a:rPr lang="en-US" sz="2000" b="1" dirty="0">
                <a:solidFill>
                  <a:srgbClr val="15295A"/>
                </a:solidFill>
              </a:rPr>
              <a:t>open modeling</a:t>
            </a:r>
            <a:r>
              <a:rPr lang="en-US" dirty="0">
                <a:solidFill>
                  <a:srgbClr val="15295A"/>
                </a:solidFill>
              </a:rPr>
              <a:t>:</a:t>
            </a:r>
            <a:endParaRPr lang="el-GR" sz="2000" b="1" dirty="0">
              <a:solidFill>
                <a:srgbClr val="15295A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B944B-C4C6-42E8-9C65-2C2194EC4BF2}"/>
              </a:ext>
            </a:extLst>
          </p:cNvPr>
          <p:cNvSpPr/>
          <p:nvPr/>
        </p:nvSpPr>
        <p:spPr>
          <a:xfrm>
            <a:off x="1561095" y="5516475"/>
            <a:ext cx="6021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publicly available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212E5A"/>
                </a:solidFill>
              </a:rPr>
              <a:t>through existing channels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2951D-1C9E-40F9-8D65-751B98AE05C2}"/>
              </a:ext>
            </a:extLst>
          </p:cNvPr>
          <p:cNvSpPr/>
          <p:nvPr/>
        </p:nvSpPr>
        <p:spPr>
          <a:xfrm>
            <a:off x="136940" y="3336989"/>
            <a:ext cx="1392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source code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13C37C-89FF-41B6-9666-C9984AB66A4B}"/>
              </a:ext>
            </a:extLst>
          </p:cNvPr>
          <p:cNvSpPr/>
          <p:nvPr/>
        </p:nvSpPr>
        <p:spPr>
          <a:xfrm>
            <a:off x="7317680" y="3323398"/>
            <a:ext cx="1719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open licenses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CF0FF5-11A9-45B2-97DB-8EF74015D195}"/>
              </a:ext>
            </a:extLst>
          </p:cNvPr>
          <p:cNvSpPr/>
          <p:nvPr/>
        </p:nvSpPr>
        <p:spPr>
          <a:xfrm>
            <a:off x="138712" y="2006267"/>
            <a:ext cx="2379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public transparency</a:t>
            </a:r>
            <a:endParaRPr lang="en-US" sz="2000" b="1" dirty="0">
              <a:solidFill>
                <a:srgbClr val="C81A55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60B39F-829E-490A-BFAC-170220EEB309}"/>
              </a:ext>
            </a:extLst>
          </p:cNvPr>
          <p:cNvSpPr/>
          <p:nvPr/>
        </p:nvSpPr>
        <p:spPr>
          <a:xfrm>
            <a:off x="2876097" y="1779785"/>
            <a:ext cx="2897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scientific reproducibility</a:t>
            </a:r>
            <a:endParaRPr lang="en-US" sz="2000" b="1" dirty="0">
              <a:solidFill>
                <a:srgbClr val="C81A55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3AC6D8-FF23-4817-92C2-B571FF083659}"/>
              </a:ext>
            </a:extLst>
          </p:cNvPr>
          <p:cNvSpPr/>
          <p:nvPr/>
        </p:nvSpPr>
        <p:spPr>
          <a:xfrm>
            <a:off x="6131445" y="2014374"/>
            <a:ext cx="3012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81A5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open source development</a:t>
            </a:r>
            <a:endParaRPr lang="en-US" sz="2000" b="1" dirty="0">
              <a:solidFill>
                <a:srgbClr val="C81A55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EE400D-0E32-41CE-8D46-DB3DADDCF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1" y="4152117"/>
            <a:ext cx="1284794" cy="819083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523D24AA-75D3-495F-BB7B-4C3F3445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0650E33-C582-4C76-973E-4F9365002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6567657" y="1389290"/>
            <a:ext cx="2397570" cy="5905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82242A-336F-4893-90B7-3B46239CE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97" y="1740775"/>
            <a:ext cx="6095923" cy="353457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55DB56-E84F-4E94-B059-A9F6D58672A1}"/>
              </a:ext>
            </a:extLst>
          </p:cNvPr>
          <p:cNvSpPr/>
          <p:nvPr/>
        </p:nvSpPr>
        <p:spPr>
          <a:xfrm>
            <a:off x="1280550" y="2521861"/>
            <a:ext cx="1719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documentation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4F22B5-847E-4621-B510-4D346090B2FB}"/>
              </a:ext>
            </a:extLst>
          </p:cNvPr>
          <p:cNvSpPr/>
          <p:nvPr/>
        </p:nvSpPr>
        <p:spPr>
          <a:xfrm>
            <a:off x="6143708" y="2521861"/>
            <a:ext cx="1392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datasets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7D01269-4C1D-4794-8A28-4504A1784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948797"/>
              </p:ext>
            </p:extLst>
          </p:nvPr>
        </p:nvGraphicFramePr>
        <p:xfrm>
          <a:off x="711454" y="1854255"/>
          <a:ext cx="7508147" cy="425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B304D3A0-F93C-4C86-9501-9FB8080C1037}"/>
              </a:ext>
            </a:extLst>
          </p:cNvPr>
          <p:cNvGrpSpPr/>
          <p:nvPr/>
        </p:nvGrpSpPr>
        <p:grpSpPr>
          <a:xfrm>
            <a:off x="4305300" y="1174637"/>
            <a:ext cx="533400" cy="655983"/>
            <a:chOff x="4541939" y="1214435"/>
            <a:chExt cx="533400" cy="655983"/>
          </a:xfrm>
        </p:grpSpPr>
        <p:sp>
          <p:nvSpPr>
            <p:cNvPr id="8" name="Ορθογώνιο 2">
              <a:extLst>
                <a:ext uri="{FF2B5EF4-FFF2-40B4-BE49-F238E27FC236}">
                  <a16:creationId xmlns:a16="http://schemas.microsoft.com/office/drawing/2014/main" id="{CCDA893C-8ED5-420F-A562-52E145AC7349}"/>
                </a:ext>
              </a:extLst>
            </p:cNvPr>
            <p:cNvSpPr/>
            <p:nvPr/>
          </p:nvSpPr>
          <p:spPr>
            <a:xfrm>
              <a:off x="4626422" y="1214435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A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0" name="Οβάλ 4">
              <a:extLst>
                <a:ext uri="{FF2B5EF4-FFF2-40B4-BE49-F238E27FC236}">
                  <a16:creationId xmlns:a16="http://schemas.microsoft.com/office/drawing/2014/main" id="{6592EF64-F264-448A-9449-6B008B1AEFBD}"/>
                </a:ext>
              </a:extLst>
            </p:cNvPr>
            <p:cNvSpPr/>
            <p:nvPr/>
          </p:nvSpPr>
          <p:spPr>
            <a:xfrm>
              <a:off x="4541939" y="127623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A43C1D-90CF-4CDE-9AC0-3016044625E3}"/>
              </a:ext>
            </a:extLst>
          </p:cNvPr>
          <p:cNvGrpSpPr/>
          <p:nvPr/>
        </p:nvGrpSpPr>
        <p:grpSpPr>
          <a:xfrm>
            <a:off x="7790057" y="4986377"/>
            <a:ext cx="533400" cy="655983"/>
            <a:chOff x="7926786" y="4766793"/>
            <a:chExt cx="533400" cy="655983"/>
          </a:xfrm>
        </p:grpSpPr>
        <p:sp>
          <p:nvSpPr>
            <p:cNvPr id="11" name="Ορθογώνιο 7">
              <a:extLst>
                <a:ext uri="{FF2B5EF4-FFF2-40B4-BE49-F238E27FC236}">
                  <a16:creationId xmlns:a16="http://schemas.microsoft.com/office/drawing/2014/main" id="{ED0BCADC-7447-46BA-A7DC-DFABC5C6AA2D}"/>
                </a:ext>
              </a:extLst>
            </p:cNvPr>
            <p:cNvSpPr/>
            <p:nvPr/>
          </p:nvSpPr>
          <p:spPr>
            <a:xfrm>
              <a:off x="7981451" y="4766793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5" name="Οβάλ 10">
              <a:extLst>
                <a:ext uri="{FF2B5EF4-FFF2-40B4-BE49-F238E27FC236}">
                  <a16:creationId xmlns:a16="http://schemas.microsoft.com/office/drawing/2014/main" id="{0B735EEB-8455-467E-9CA3-45909B7999C7}"/>
                </a:ext>
              </a:extLst>
            </p:cNvPr>
            <p:cNvSpPr/>
            <p:nvPr/>
          </p:nvSpPr>
          <p:spPr>
            <a:xfrm>
              <a:off x="7926786" y="4828085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24A64D-DC8E-431D-A753-C72A05C597F0}"/>
              </a:ext>
            </a:extLst>
          </p:cNvPr>
          <p:cNvGrpSpPr/>
          <p:nvPr/>
        </p:nvGrpSpPr>
        <p:grpSpPr>
          <a:xfrm>
            <a:off x="7773615" y="3464064"/>
            <a:ext cx="533400" cy="655983"/>
            <a:chOff x="7921010" y="3358227"/>
            <a:chExt cx="533400" cy="655983"/>
          </a:xfrm>
        </p:grpSpPr>
        <p:sp>
          <p:nvSpPr>
            <p:cNvPr id="9" name="Ορθογώνιο 5">
              <a:extLst>
                <a:ext uri="{FF2B5EF4-FFF2-40B4-BE49-F238E27FC236}">
                  <a16:creationId xmlns:a16="http://schemas.microsoft.com/office/drawing/2014/main" id="{3B820B82-958B-4F89-B06A-F55F47AA023F}"/>
                </a:ext>
              </a:extLst>
            </p:cNvPr>
            <p:cNvSpPr/>
            <p:nvPr/>
          </p:nvSpPr>
          <p:spPr>
            <a:xfrm>
              <a:off x="8005493" y="3358227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B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6" name="Οβάλ 11">
              <a:extLst>
                <a:ext uri="{FF2B5EF4-FFF2-40B4-BE49-F238E27FC236}">
                  <a16:creationId xmlns:a16="http://schemas.microsoft.com/office/drawing/2014/main" id="{5A3FC5A2-C3A6-450F-A117-2BCB1D5579BB}"/>
                </a:ext>
              </a:extLst>
            </p:cNvPr>
            <p:cNvSpPr/>
            <p:nvPr/>
          </p:nvSpPr>
          <p:spPr>
            <a:xfrm>
              <a:off x="7921010" y="3397342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843BEE-6638-48B7-862F-E2404E3F0008}"/>
              </a:ext>
            </a:extLst>
          </p:cNvPr>
          <p:cNvGrpSpPr/>
          <p:nvPr/>
        </p:nvGrpSpPr>
        <p:grpSpPr>
          <a:xfrm>
            <a:off x="607369" y="3428246"/>
            <a:ext cx="533400" cy="655983"/>
            <a:chOff x="1048825" y="3260488"/>
            <a:chExt cx="533400" cy="655983"/>
          </a:xfrm>
        </p:grpSpPr>
        <p:sp>
          <p:nvSpPr>
            <p:cNvPr id="13" name="Ορθογώνιο 9">
              <a:extLst>
                <a:ext uri="{FF2B5EF4-FFF2-40B4-BE49-F238E27FC236}">
                  <a16:creationId xmlns:a16="http://schemas.microsoft.com/office/drawing/2014/main" id="{4CA56B1D-17B4-49F1-8842-053EC33113A0}"/>
                </a:ext>
              </a:extLst>
            </p:cNvPr>
            <p:cNvSpPr/>
            <p:nvPr/>
          </p:nvSpPr>
          <p:spPr>
            <a:xfrm>
              <a:off x="1126682" y="3260488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E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7" name="Οβάλ 12">
              <a:extLst>
                <a:ext uri="{FF2B5EF4-FFF2-40B4-BE49-F238E27FC236}">
                  <a16:creationId xmlns:a16="http://schemas.microsoft.com/office/drawing/2014/main" id="{C6F2A098-549B-4111-A35B-DC15DFEB3B1A}"/>
                </a:ext>
              </a:extLst>
            </p:cNvPr>
            <p:cNvSpPr/>
            <p:nvPr/>
          </p:nvSpPr>
          <p:spPr>
            <a:xfrm>
              <a:off x="1048825" y="3321779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896A3A-EA10-474B-940C-56A042DED6DA}"/>
              </a:ext>
            </a:extLst>
          </p:cNvPr>
          <p:cNvGrpSpPr/>
          <p:nvPr/>
        </p:nvGrpSpPr>
        <p:grpSpPr>
          <a:xfrm>
            <a:off x="607369" y="4986377"/>
            <a:ext cx="533400" cy="655983"/>
            <a:chOff x="1048825" y="4778389"/>
            <a:chExt cx="533400" cy="655983"/>
          </a:xfrm>
        </p:grpSpPr>
        <p:sp>
          <p:nvSpPr>
            <p:cNvPr id="12" name="Ορθογώνιο 8">
              <a:extLst>
                <a:ext uri="{FF2B5EF4-FFF2-40B4-BE49-F238E27FC236}">
                  <a16:creationId xmlns:a16="http://schemas.microsoft.com/office/drawing/2014/main" id="{E8A9CE1E-1F02-421F-A3DA-3B318B0EB1E5}"/>
                </a:ext>
              </a:extLst>
            </p:cNvPr>
            <p:cNvSpPr/>
            <p:nvPr/>
          </p:nvSpPr>
          <p:spPr>
            <a:xfrm>
              <a:off x="1133308" y="4778389"/>
              <a:ext cx="364435" cy="6559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D</a:t>
              </a:r>
              <a:endParaRPr lang="el-GR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8" name="Οβάλ 13">
              <a:extLst>
                <a:ext uri="{FF2B5EF4-FFF2-40B4-BE49-F238E27FC236}">
                  <a16:creationId xmlns:a16="http://schemas.microsoft.com/office/drawing/2014/main" id="{A551043F-E249-43CF-9ABD-88B7CFDD9127}"/>
                </a:ext>
              </a:extLst>
            </p:cNvPr>
            <p:cNvSpPr/>
            <p:nvPr/>
          </p:nvSpPr>
          <p:spPr>
            <a:xfrm>
              <a:off x="1048825" y="4828085"/>
              <a:ext cx="533400" cy="533400"/>
            </a:xfrm>
            <a:prstGeom prst="ellipse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69600ED-8FFF-45D5-B1B4-E6AA976AB9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6052751" y="1416770"/>
            <a:ext cx="2907962" cy="716266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8FBDDD4-502C-4273-A84F-1D2EA13C73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36690" r="17614" b="36219"/>
          <a:stretch/>
        </p:blipFill>
        <p:spPr>
          <a:xfrm>
            <a:off x="292963" y="2501428"/>
            <a:ext cx="2419092" cy="718753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7B5A167F-7B59-41CE-AD19-863EB83EC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6476598-FDB6-45F6-907D-10F40B73A513}"/>
              </a:ext>
            </a:extLst>
          </p:cNvPr>
          <p:cNvSpPr txBox="1"/>
          <p:nvPr/>
        </p:nvSpPr>
        <p:spPr>
          <a:xfrm>
            <a:off x="292963" y="128540"/>
            <a:ext cx="8851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61D53"/>
                </a:solidFill>
              </a:rPr>
              <a:t>Business Models (BMs) to explore benefits of self-consumption &amp; demand-flexibility in the power market</a:t>
            </a:r>
            <a:endParaRPr lang="en-US" sz="4000" b="1" dirty="0">
              <a:solidFill>
                <a:srgbClr val="C61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6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4F4B7-7203-4332-B99E-2D852EE89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6" y="6240493"/>
            <a:ext cx="514506" cy="61487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2B573BD-AC3A-4645-A959-4B9CF328B9BC}"/>
              </a:ext>
            </a:extLst>
          </p:cNvPr>
          <p:cNvSpPr txBox="1">
            <a:spLocks/>
          </p:cNvSpPr>
          <p:nvPr/>
        </p:nvSpPr>
        <p:spPr>
          <a:xfrm>
            <a:off x="188730" y="2469972"/>
            <a:ext cx="2669339" cy="381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sz="2000" dirty="0">
                <a:solidFill>
                  <a:srgbClr val="212E5A"/>
                </a:solidFill>
              </a:rPr>
              <a:t>Find more about us…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688DA-BF6C-4ED1-A1B3-B620F5AE8C9B}"/>
              </a:ext>
            </a:extLst>
          </p:cNvPr>
          <p:cNvSpPr txBox="1"/>
          <p:nvPr/>
        </p:nvSpPr>
        <p:spPr>
          <a:xfrm>
            <a:off x="292963" y="128540"/>
            <a:ext cx="876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For more information…</a:t>
            </a:r>
          </a:p>
        </p:txBody>
      </p:sp>
      <p:pic>
        <p:nvPicPr>
          <p:cNvPr id="8" name="Picture 4" descr="http://www.predu.net/news/101392046.png">
            <a:extLst>
              <a:ext uri="{FF2B5EF4-FFF2-40B4-BE49-F238E27FC236}">
                <a16:creationId xmlns:a16="http://schemas.microsoft.com/office/drawing/2014/main" id="{3F4026FD-4825-46C3-99CC-9C306B22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0" y="4067021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5BAAB-CEDD-41CC-9EE3-025EEAA3F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30" y="5260411"/>
            <a:ext cx="396000" cy="39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54CEF7-1F89-40BB-99AA-96A7C2F91F29}"/>
              </a:ext>
            </a:extLst>
          </p:cNvPr>
          <p:cNvSpPr/>
          <p:nvPr/>
        </p:nvSpPr>
        <p:spPr>
          <a:xfrm>
            <a:off x="681377" y="3941856"/>
            <a:ext cx="225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E5A"/>
                </a:solidFill>
              </a:rPr>
              <a:t>Contact us by e-mail:</a:t>
            </a:r>
          </a:p>
          <a:p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teeslab@unipi.gr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9DE4F-CE79-4180-B4CB-60DCE3A8320D}"/>
              </a:ext>
            </a:extLst>
          </p:cNvPr>
          <p:cNvSpPr/>
          <p:nvPr/>
        </p:nvSpPr>
        <p:spPr>
          <a:xfrm>
            <a:off x="681377" y="2959413"/>
            <a:ext cx="256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E5A"/>
                </a:solidFill>
              </a:rPr>
              <a:t>Visit our Website:</a:t>
            </a:r>
          </a:p>
          <a:p>
            <a:r>
              <a:rPr lang="en-US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https://teeslab.unipi.gr/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983F3-3D58-499F-BC97-8F46A744C605}"/>
              </a:ext>
            </a:extLst>
          </p:cNvPr>
          <p:cNvSpPr/>
          <p:nvPr/>
        </p:nvSpPr>
        <p:spPr>
          <a:xfrm>
            <a:off x="681377" y="5135246"/>
            <a:ext cx="380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E5A"/>
                </a:solidFill>
              </a:rPr>
              <a:t>Find us in LinkedIn: </a:t>
            </a:r>
          </a:p>
          <a:p>
            <a:r>
              <a:rPr lang="en-US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www.linkedin.com/groups/12070918/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0DC92E-64FE-4443-A410-7F00D562D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43" y="1981134"/>
            <a:ext cx="5684707" cy="2895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CC093-6E8D-4CFB-A5F7-6239EAFEC166}"/>
              </a:ext>
            </a:extLst>
          </p:cNvPr>
          <p:cNvSpPr/>
          <p:nvPr/>
        </p:nvSpPr>
        <p:spPr>
          <a:xfrm>
            <a:off x="188730" y="1487529"/>
            <a:ext cx="846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15295A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61D53"/>
                </a:solidFill>
              </a:rPr>
              <a:t>TEESlab</a:t>
            </a:r>
            <a:r>
              <a:rPr lang="en-US" dirty="0">
                <a:solidFill>
                  <a:srgbClr val="212E5A"/>
                </a:solidFill>
              </a:rPr>
              <a:t>, the energy modelling, strategy and policy analysis laboratory of </a:t>
            </a:r>
            <a:r>
              <a:rPr lang="en-US" b="1" dirty="0">
                <a:solidFill>
                  <a:srgbClr val="C61D53"/>
                </a:solidFill>
              </a:rPr>
              <a:t>University of Piraeus</a:t>
            </a:r>
            <a:r>
              <a:rPr lang="en-US" dirty="0">
                <a:solidFill>
                  <a:srgbClr val="C61D53"/>
                </a:solidFill>
              </a:rPr>
              <a:t> (UNIPI)</a:t>
            </a:r>
            <a:endParaRPr lang="en-US" dirty="0">
              <a:solidFill>
                <a:srgbClr val="212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8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4D8393-869B-4AB7-AA91-02AC65E647E0}"/>
              </a:ext>
            </a:extLst>
          </p:cNvPr>
          <p:cNvSpPr txBox="1">
            <a:spLocks/>
          </p:cNvSpPr>
          <p:nvPr/>
        </p:nvSpPr>
        <p:spPr>
          <a:xfrm>
            <a:off x="451280" y="2133570"/>
            <a:ext cx="8241437" cy="15745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ts val="550"/>
              </a:spcAft>
              <a:buFont typeface="Arial" charset="0"/>
              <a:defRPr sz="3600" kern="1200">
                <a:solidFill>
                  <a:srgbClr val="468363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86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8953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1162050" indent="-266700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1438275" indent="-276225" algn="l" rtl="0" eaLnBrk="1" fontAlgn="base" hangingPunct="1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/>
            </a:pPr>
            <a:r>
              <a:rPr lang="en-US" sz="9600" i="1" dirty="0">
                <a:solidFill>
                  <a:srgbClr val="C61D53"/>
                </a:solidFill>
                <a:latin typeface="Gabriola" panose="04040605051002020D02" pitchFamily="82" charset="0"/>
              </a:rPr>
              <a:t>Thank you !</a:t>
            </a:r>
            <a:endParaRPr lang="el-GR" sz="9600" i="1" dirty="0">
              <a:solidFill>
                <a:srgbClr val="C61D53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4F4B7-7203-4332-B99E-2D852EE89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6" y="6240493"/>
            <a:ext cx="514506" cy="6148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4DAD35-F95D-4A78-819E-5130FDAA73F1}"/>
              </a:ext>
            </a:extLst>
          </p:cNvPr>
          <p:cNvSpPr/>
          <p:nvPr/>
        </p:nvSpPr>
        <p:spPr>
          <a:xfrm>
            <a:off x="451280" y="4119690"/>
            <a:ext cx="8241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342900" algn="ctr" defTabSz="914400" fontAlgn="base">
              <a:spcBef>
                <a:spcPct val="0"/>
              </a:spcBef>
              <a:spcAft>
                <a:spcPts val="550"/>
              </a:spcAft>
              <a:defRPr/>
            </a:pPr>
            <a:r>
              <a:rPr lang="en-US" sz="4400" b="1" spc="300" dirty="0">
                <a:solidFill>
                  <a:srgbClr val="2F3F6E">
                    <a:lumMod val="50000"/>
                  </a:srgbClr>
                </a:solidFill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Alexandros Flamos</a:t>
            </a:r>
            <a:r>
              <a:rPr lang="en-US" sz="4400" b="1" spc="300" dirty="0">
                <a:solidFill>
                  <a:srgbClr val="007A87">
                    <a:lumMod val="50000"/>
                  </a:srgbClr>
                </a:solidFill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pc="300" dirty="0">
                <a:solidFill>
                  <a:srgbClr val="0070C0"/>
                </a:solidFill>
                <a:latin typeface="Gabriola" panose="04040605051002020D02" pitchFamily="82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aflamos@unipi.gr</a:t>
            </a:r>
            <a:endParaRPr lang="en-US" sz="4400" b="1" spc="300" dirty="0">
              <a:solidFill>
                <a:srgbClr val="0070C0"/>
              </a:solidFill>
              <a:latin typeface="Gabriola" panose="04040605051002020D02" pitchFamily="8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Εικόνα 5">
            <a:extLst>
              <a:ext uri="{FF2B5EF4-FFF2-40B4-BE49-F238E27FC236}">
                <a16:creationId xmlns:a16="http://schemas.microsoft.com/office/drawing/2014/main" id="{47F6CDF0-8AEF-4D5E-BE09-27F44F048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3" y="58723"/>
            <a:ext cx="4111825" cy="11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8D09F-8088-48D6-8D9E-69F0E0230D16}"/>
              </a:ext>
            </a:extLst>
          </p:cNvPr>
          <p:cNvSpPr txBox="1"/>
          <p:nvPr/>
        </p:nvSpPr>
        <p:spPr>
          <a:xfrm>
            <a:off x="7650760" y="3210624"/>
            <a:ext cx="128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61D53"/>
                </a:solidFill>
              </a:rPr>
              <a:t>Bottom-up</a:t>
            </a:r>
            <a:r>
              <a:rPr lang="en-US" i="1" dirty="0">
                <a:solidFill>
                  <a:srgbClr val="C61D53"/>
                </a:solidFill>
              </a:rPr>
              <a:t>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E778-5BFC-4F95-8109-4F6DD25B21CF}"/>
              </a:ext>
            </a:extLst>
          </p:cNvPr>
          <p:cNvSpPr txBox="1"/>
          <p:nvPr/>
        </p:nvSpPr>
        <p:spPr>
          <a:xfrm>
            <a:off x="-142613" y="4619193"/>
            <a:ext cx="407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C61D53"/>
                </a:solidFill>
              </a:rPr>
              <a:t>Linking to </a:t>
            </a:r>
            <a:r>
              <a:rPr lang="en-US" b="1" i="1" dirty="0">
                <a:solidFill>
                  <a:srgbClr val="C61D53"/>
                </a:solidFill>
              </a:rPr>
              <a:t>economic</a:t>
            </a:r>
            <a:r>
              <a:rPr lang="en-US" i="1" dirty="0">
                <a:solidFill>
                  <a:srgbClr val="C61D53"/>
                </a:solidFill>
              </a:rPr>
              <a:t> development &amp; </a:t>
            </a:r>
            <a:r>
              <a:rPr lang="en-US" b="1" i="1" dirty="0">
                <a:solidFill>
                  <a:srgbClr val="C61D53"/>
                </a:solidFill>
              </a:rPr>
              <a:t>technological</a:t>
            </a:r>
            <a:r>
              <a:rPr lang="en-US" i="1" dirty="0">
                <a:solidFill>
                  <a:srgbClr val="C61D53"/>
                </a:solidFill>
              </a:rPr>
              <a:t> breakthrough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07CAE-8EA2-421D-9F78-2170D67C8C97}"/>
              </a:ext>
            </a:extLst>
          </p:cNvPr>
          <p:cNvSpPr txBox="1"/>
          <p:nvPr/>
        </p:nvSpPr>
        <p:spPr>
          <a:xfrm>
            <a:off x="2513562" y="1318227"/>
            <a:ext cx="450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15295A"/>
                </a:solidFill>
              </a:rPr>
              <a:t>Outputs at a high resolution (</a:t>
            </a:r>
            <a:r>
              <a:rPr lang="en-US" b="1" i="1" dirty="0">
                <a:solidFill>
                  <a:srgbClr val="15295A"/>
                </a:solidFill>
              </a:rPr>
              <a:t>1 minute</a:t>
            </a:r>
            <a:r>
              <a:rPr lang="en-US" i="1" dirty="0">
                <a:solidFill>
                  <a:srgbClr val="15295A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7D369-5F82-4D66-915D-EEE8B22DAC99}"/>
              </a:ext>
            </a:extLst>
          </p:cNvPr>
          <p:cNvSpPr txBox="1"/>
          <p:nvPr/>
        </p:nvSpPr>
        <p:spPr>
          <a:xfrm>
            <a:off x="208912" y="3216448"/>
            <a:ext cx="113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i="1" dirty="0">
                <a:solidFill>
                  <a:srgbClr val="15295A"/>
                </a:solidFill>
              </a:rPr>
              <a:t>Modular</a:t>
            </a:r>
            <a:r>
              <a:rPr lang="en-US" i="1" dirty="0">
                <a:solidFill>
                  <a:srgbClr val="15295A"/>
                </a:solidFill>
              </a:rPr>
              <a:t>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EFDA5-8052-4D23-A73F-0B70B05A4F48}"/>
              </a:ext>
            </a:extLst>
          </p:cNvPr>
          <p:cNvSpPr txBox="1"/>
          <p:nvPr/>
        </p:nvSpPr>
        <p:spPr>
          <a:xfrm>
            <a:off x="1411288" y="5687362"/>
            <a:ext cx="670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i="1" dirty="0">
                <a:solidFill>
                  <a:srgbClr val="C61D53"/>
                </a:solidFill>
              </a:rPr>
              <a:t>Practical</a:t>
            </a:r>
            <a:r>
              <a:rPr lang="en-US" i="1" dirty="0">
                <a:solidFill>
                  <a:srgbClr val="C61D53"/>
                </a:solidFill>
              </a:rPr>
              <a:t> load </a:t>
            </a:r>
            <a:r>
              <a:rPr lang="en-US" b="1" i="1" dirty="0">
                <a:solidFill>
                  <a:srgbClr val="C61D53"/>
                </a:solidFill>
              </a:rPr>
              <a:t>control</a:t>
            </a:r>
            <a:r>
              <a:rPr lang="en-US" i="1" dirty="0">
                <a:solidFill>
                  <a:srgbClr val="C61D53"/>
                </a:solidFill>
              </a:rPr>
              <a:t> strategies that will allow </a:t>
            </a:r>
            <a:r>
              <a:rPr lang="en-US" b="1" i="1" dirty="0">
                <a:solidFill>
                  <a:srgbClr val="C61D53"/>
                </a:solidFill>
              </a:rPr>
              <a:t>price-based</a:t>
            </a:r>
            <a:r>
              <a:rPr lang="en-US" i="1" dirty="0">
                <a:solidFill>
                  <a:srgbClr val="C61D53"/>
                </a:solidFill>
              </a:rPr>
              <a:t> DR signals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72138-2FAE-4454-8F88-5A2D0517772F}"/>
              </a:ext>
            </a:extLst>
          </p:cNvPr>
          <p:cNvSpPr txBox="1"/>
          <p:nvPr/>
        </p:nvSpPr>
        <p:spPr>
          <a:xfrm>
            <a:off x="5748477" y="4480693"/>
            <a:ext cx="3267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5295A"/>
                </a:solidFill>
              </a:rPr>
              <a:t>Seasonal variability to reflect the </a:t>
            </a:r>
            <a:r>
              <a:rPr lang="en-US" b="1" i="1" dirty="0">
                <a:solidFill>
                  <a:srgbClr val="15295A"/>
                </a:solidFill>
              </a:rPr>
              <a:t>changing</a:t>
            </a:r>
            <a:r>
              <a:rPr lang="en-US" i="1" dirty="0">
                <a:solidFill>
                  <a:srgbClr val="15295A"/>
                </a:solidFill>
              </a:rPr>
              <a:t> level of </a:t>
            </a:r>
            <a:r>
              <a:rPr lang="en-US" b="1" i="1" dirty="0">
                <a:solidFill>
                  <a:srgbClr val="15295A"/>
                </a:solidFill>
              </a:rPr>
              <a:t>demand</a:t>
            </a:r>
            <a:r>
              <a:rPr lang="en-US" i="1" dirty="0">
                <a:solidFill>
                  <a:srgbClr val="15295A"/>
                </a:solidFill>
              </a:rPr>
              <a:t> between </a:t>
            </a:r>
            <a:r>
              <a:rPr lang="en-US" b="1" i="1" dirty="0">
                <a:solidFill>
                  <a:srgbClr val="15295A"/>
                </a:solidFill>
              </a:rPr>
              <a:t>winter</a:t>
            </a:r>
            <a:r>
              <a:rPr lang="en-US" i="1" dirty="0">
                <a:solidFill>
                  <a:srgbClr val="15295A"/>
                </a:solidFill>
              </a:rPr>
              <a:t> &amp; </a:t>
            </a:r>
            <a:r>
              <a:rPr lang="en-US" b="1" i="1" dirty="0">
                <a:solidFill>
                  <a:srgbClr val="15295A"/>
                </a:solidFill>
              </a:rPr>
              <a:t>summer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753EB8A3-E462-4CC7-A2D1-CE3B33B83B3A}"/>
              </a:ext>
            </a:extLst>
          </p:cNvPr>
          <p:cNvSpPr/>
          <p:nvPr/>
        </p:nvSpPr>
        <p:spPr>
          <a:xfrm>
            <a:off x="2643831" y="3079835"/>
            <a:ext cx="3856337" cy="7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DSM modeling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03436B-C9B2-4E60-950A-7BA641C5EB50}"/>
              </a:ext>
            </a:extLst>
          </p:cNvPr>
          <p:cNvSpPr txBox="1"/>
          <p:nvPr/>
        </p:nvSpPr>
        <p:spPr>
          <a:xfrm>
            <a:off x="128303" y="1805451"/>
            <a:ext cx="345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i="1" dirty="0">
                <a:solidFill>
                  <a:srgbClr val="C61D53"/>
                </a:solidFill>
              </a:rPr>
              <a:t>Occupant </a:t>
            </a:r>
            <a:r>
              <a:rPr lang="en-US" b="1" i="1" dirty="0">
                <a:solidFill>
                  <a:srgbClr val="C61D53"/>
                </a:solidFill>
              </a:rPr>
              <a:t>behavior</a:t>
            </a:r>
            <a:r>
              <a:rPr lang="en-US" i="1" dirty="0">
                <a:solidFill>
                  <a:srgbClr val="C61D53"/>
                </a:solidFill>
              </a:rPr>
              <a:t> &amp; determination of </a:t>
            </a:r>
            <a:r>
              <a:rPr lang="en-US" b="1" i="1" dirty="0">
                <a:solidFill>
                  <a:srgbClr val="C61D53"/>
                </a:solidFill>
              </a:rPr>
              <a:t>end-use qualities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7D304A-9615-4FA6-A7B0-EB1C0ADC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1730277" y="2905363"/>
            <a:ext cx="5683445" cy="1399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90181E-4E62-4968-AADC-8C94EBABF6F9}"/>
              </a:ext>
            </a:extLst>
          </p:cNvPr>
          <p:cNvSpPr txBox="1"/>
          <p:nvPr/>
        </p:nvSpPr>
        <p:spPr>
          <a:xfrm>
            <a:off x="292963" y="48539"/>
            <a:ext cx="8767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D</a:t>
            </a:r>
            <a:r>
              <a:rPr lang="en-US" sz="3600" dirty="0">
                <a:solidFill>
                  <a:srgbClr val="C61D53"/>
                </a:solidFill>
              </a:rPr>
              <a:t>ynamic</a:t>
            </a:r>
            <a:r>
              <a:rPr lang="en-US" sz="3600" b="1" dirty="0">
                <a:solidFill>
                  <a:srgbClr val="C61D53"/>
                </a:solidFill>
              </a:rPr>
              <a:t> </a:t>
            </a:r>
            <a:r>
              <a:rPr lang="en-US" sz="3600" dirty="0">
                <a:solidFill>
                  <a:srgbClr val="C61D53"/>
                </a:solidFill>
              </a:rPr>
              <a:t>high-</a:t>
            </a:r>
            <a:r>
              <a:rPr lang="en-US" sz="3600" b="1" dirty="0">
                <a:solidFill>
                  <a:srgbClr val="C61D53"/>
                </a:solidFill>
              </a:rPr>
              <a:t>R</a:t>
            </a:r>
            <a:r>
              <a:rPr lang="en-US" sz="3600" dirty="0">
                <a:solidFill>
                  <a:srgbClr val="C61D53"/>
                </a:solidFill>
              </a:rPr>
              <a:t>esolution</a:t>
            </a:r>
            <a:r>
              <a:rPr lang="en-US" sz="3600" b="1" dirty="0">
                <a:solidFill>
                  <a:srgbClr val="C61D53"/>
                </a:solidFill>
              </a:rPr>
              <a:t> </a:t>
            </a:r>
            <a:r>
              <a:rPr lang="en-US" sz="3600" dirty="0">
                <a:solidFill>
                  <a:srgbClr val="C61D53"/>
                </a:solidFill>
              </a:rPr>
              <a:t>d</a:t>
            </a:r>
            <a:r>
              <a:rPr lang="en-US" sz="3600" b="1" dirty="0">
                <a:solidFill>
                  <a:srgbClr val="C61D53"/>
                </a:solidFill>
              </a:rPr>
              <a:t>E</a:t>
            </a:r>
            <a:r>
              <a:rPr lang="en-US" sz="3600" dirty="0">
                <a:solidFill>
                  <a:srgbClr val="C61D53"/>
                </a:solidFill>
              </a:rPr>
              <a:t>mand-sid</a:t>
            </a:r>
            <a:r>
              <a:rPr lang="en-US" sz="3600" b="1" dirty="0">
                <a:solidFill>
                  <a:srgbClr val="C61D53"/>
                </a:solidFill>
              </a:rPr>
              <a:t>E M</a:t>
            </a:r>
            <a:r>
              <a:rPr lang="en-US" sz="3600" dirty="0">
                <a:solidFill>
                  <a:srgbClr val="C61D53"/>
                </a:solidFill>
              </a:rPr>
              <a:t>anagement model (1/2)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B56E51-55FD-4663-B855-53102F5F7538}"/>
              </a:ext>
            </a:extLst>
          </p:cNvPr>
          <p:cNvSpPr txBox="1"/>
          <p:nvPr/>
        </p:nvSpPr>
        <p:spPr>
          <a:xfrm>
            <a:off x="6369899" y="1805451"/>
            <a:ext cx="2645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15295A"/>
                </a:solidFill>
              </a:rPr>
              <a:t>Linking to </a:t>
            </a:r>
            <a:r>
              <a:rPr lang="en-US" b="1" i="1" dirty="0">
                <a:solidFill>
                  <a:srgbClr val="15295A"/>
                </a:solidFill>
              </a:rPr>
              <a:t>other</a:t>
            </a:r>
            <a:r>
              <a:rPr lang="en-US" i="1" dirty="0">
                <a:solidFill>
                  <a:srgbClr val="15295A"/>
                </a:solidFill>
              </a:rPr>
              <a:t> models &amp; </a:t>
            </a:r>
            <a:r>
              <a:rPr lang="en-US" b="1" i="1" dirty="0">
                <a:solidFill>
                  <a:srgbClr val="15295A"/>
                </a:solidFill>
              </a:rPr>
              <a:t>easily</a:t>
            </a:r>
            <a:r>
              <a:rPr lang="en-US" i="1" dirty="0">
                <a:solidFill>
                  <a:srgbClr val="15295A"/>
                </a:solidFill>
              </a:rPr>
              <a:t> re-used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3C7D4948-A4D3-45F2-9188-DFC5CC07D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E19C58-DF9C-462E-877E-FFF10DC53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3596" r="11630" b="26832"/>
          <a:stretch/>
        </p:blipFill>
        <p:spPr>
          <a:xfrm>
            <a:off x="1036300" y="4946261"/>
            <a:ext cx="2246702" cy="70112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9365C93-524A-406D-A26F-0DBF00F1D1D6}"/>
              </a:ext>
            </a:extLst>
          </p:cNvPr>
          <p:cNvSpPr/>
          <p:nvPr/>
        </p:nvSpPr>
        <p:spPr>
          <a:xfrm>
            <a:off x="5173999" y="1288246"/>
            <a:ext cx="3835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object-oriented</a:t>
            </a:r>
            <a:r>
              <a:rPr lang="el-GR" sz="2400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programming </a:t>
            </a:r>
            <a:endParaRPr lang="en-US" sz="2400" dirty="0">
              <a:solidFill>
                <a:srgbClr val="212E5A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02C62-C0D5-490E-89AD-C1EAD300B5F4}"/>
              </a:ext>
            </a:extLst>
          </p:cNvPr>
          <p:cNvSpPr/>
          <p:nvPr/>
        </p:nvSpPr>
        <p:spPr>
          <a:xfrm>
            <a:off x="-77913" y="5647389"/>
            <a:ext cx="447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12E5A"/>
                </a:solidFill>
                <a:latin typeface="Times New Roman" panose="02020603050405020304" pitchFamily="18" charset="0"/>
              </a:rPr>
              <a:t>equation-based system modeling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04CA4-493F-485C-A66C-4C1BAFC799E0}"/>
              </a:ext>
            </a:extLst>
          </p:cNvPr>
          <p:cNvSpPr/>
          <p:nvPr/>
        </p:nvSpPr>
        <p:spPr>
          <a:xfrm>
            <a:off x="4745238" y="5647389"/>
            <a:ext cx="4398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12E5A"/>
                </a:solidFill>
                <a:latin typeface="Times New Roman" panose="02020603050405020304" pitchFamily="18" charset="0"/>
              </a:rPr>
              <a:t>dynamic simulation environment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7AF193-A6AC-4D39-9900-45A8ADD42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4825" y="1738833"/>
            <a:ext cx="2994931" cy="1368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77F7B-34E3-462F-B7DF-80AE609A4D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8303" r="5568" b="8882"/>
          <a:stretch/>
        </p:blipFill>
        <p:spPr>
          <a:xfrm>
            <a:off x="404296" y="1330932"/>
            <a:ext cx="1904795" cy="1112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1BBC52-CC5D-41C6-8645-0A6DEE084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38736" r="16970" b="38612"/>
          <a:stretch/>
        </p:blipFill>
        <p:spPr>
          <a:xfrm>
            <a:off x="1730277" y="2905363"/>
            <a:ext cx="5683445" cy="13999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527FB4-B5F5-493D-B390-52928AC3532A}"/>
              </a:ext>
            </a:extLst>
          </p:cNvPr>
          <p:cNvGrpSpPr/>
          <p:nvPr/>
        </p:nvGrpSpPr>
        <p:grpSpPr>
          <a:xfrm>
            <a:off x="7234771" y="3982060"/>
            <a:ext cx="1583255" cy="1665329"/>
            <a:chOff x="7053796" y="3982060"/>
            <a:chExt cx="1583255" cy="166532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78406B8-4BE6-4683-B5E7-1B762254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88"/>
            <a:stretch/>
          </p:blipFill>
          <p:spPr>
            <a:xfrm>
              <a:off x="7091878" y="4278974"/>
              <a:ext cx="1507092" cy="136841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ED2F48-8B07-4EC4-8F53-3E912E779BE2}"/>
                </a:ext>
              </a:extLst>
            </p:cNvPr>
            <p:cNvSpPr/>
            <p:nvPr/>
          </p:nvSpPr>
          <p:spPr>
            <a:xfrm>
              <a:off x="7053796" y="3982060"/>
              <a:ext cx="15832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</a:rPr>
                <a:t>DYMOLA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DF703D8-746F-400C-90B7-369726BB0ED2}"/>
              </a:ext>
            </a:extLst>
          </p:cNvPr>
          <p:cNvSpPr/>
          <p:nvPr/>
        </p:nvSpPr>
        <p:spPr>
          <a:xfrm>
            <a:off x="404296" y="2404903"/>
            <a:ext cx="1904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12E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Horizon 2020</a:t>
            </a:r>
            <a:endParaRPr lang="en-US" sz="2400" dirty="0">
              <a:solidFill>
                <a:srgbClr val="212E5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228BCA-131C-4403-8D7F-E5D34F61FB87}"/>
              </a:ext>
            </a:extLst>
          </p:cNvPr>
          <p:cNvSpPr txBox="1"/>
          <p:nvPr/>
        </p:nvSpPr>
        <p:spPr>
          <a:xfrm>
            <a:off x="292963" y="48539"/>
            <a:ext cx="8767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D</a:t>
            </a:r>
            <a:r>
              <a:rPr lang="en-US" sz="3600" dirty="0">
                <a:solidFill>
                  <a:srgbClr val="C61D53"/>
                </a:solidFill>
              </a:rPr>
              <a:t>ynamic</a:t>
            </a:r>
            <a:r>
              <a:rPr lang="en-US" sz="3600" b="1" dirty="0">
                <a:solidFill>
                  <a:srgbClr val="C61D53"/>
                </a:solidFill>
              </a:rPr>
              <a:t> </a:t>
            </a:r>
            <a:r>
              <a:rPr lang="en-US" sz="3600" dirty="0">
                <a:solidFill>
                  <a:srgbClr val="C61D53"/>
                </a:solidFill>
              </a:rPr>
              <a:t>high-</a:t>
            </a:r>
            <a:r>
              <a:rPr lang="en-US" sz="3600" b="1" dirty="0">
                <a:solidFill>
                  <a:srgbClr val="C61D53"/>
                </a:solidFill>
              </a:rPr>
              <a:t>R</a:t>
            </a:r>
            <a:r>
              <a:rPr lang="en-US" sz="3600" dirty="0">
                <a:solidFill>
                  <a:srgbClr val="C61D53"/>
                </a:solidFill>
              </a:rPr>
              <a:t>esolution</a:t>
            </a:r>
            <a:r>
              <a:rPr lang="en-US" sz="3600" b="1" dirty="0">
                <a:solidFill>
                  <a:srgbClr val="C61D53"/>
                </a:solidFill>
              </a:rPr>
              <a:t> </a:t>
            </a:r>
            <a:r>
              <a:rPr lang="en-US" sz="3600" dirty="0">
                <a:solidFill>
                  <a:srgbClr val="C61D53"/>
                </a:solidFill>
              </a:rPr>
              <a:t>d</a:t>
            </a:r>
            <a:r>
              <a:rPr lang="en-US" sz="3600" b="1" dirty="0">
                <a:solidFill>
                  <a:srgbClr val="C61D53"/>
                </a:solidFill>
              </a:rPr>
              <a:t>E</a:t>
            </a:r>
            <a:r>
              <a:rPr lang="en-US" sz="3600" dirty="0">
                <a:solidFill>
                  <a:srgbClr val="C61D53"/>
                </a:solidFill>
              </a:rPr>
              <a:t>mand-sid</a:t>
            </a:r>
            <a:r>
              <a:rPr lang="en-US" sz="3600" b="1" dirty="0">
                <a:solidFill>
                  <a:srgbClr val="C61D53"/>
                </a:solidFill>
              </a:rPr>
              <a:t>E M</a:t>
            </a:r>
            <a:r>
              <a:rPr lang="en-US" sz="3600" dirty="0">
                <a:solidFill>
                  <a:srgbClr val="C61D53"/>
                </a:solidFill>
              </a:rPr>
              <a:t>anagement model (2/2)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116E3E16-1879-4B94-8314-809E1DE3D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128540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Overall architecture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CDCED64-8902-4A85-9ADD-D2868198AB1B}"/>
              </a:ext>
            </a:extLst>
          </p:cNvPr>
          <p:cNvSpPr/>
          <p:nvPr/>
        </p:nvSpPr>
        <p:spPr>
          <a:xfrm rot="5400000">
            <a:off x="1278973" y="270277"/>
            <a:ext cx="187099" cy="2543714"/>
          </a:xfrm>
          <a:prstGeom prst="leftBrace">
            <a:avLst>
              <a:gd name="adj1" fmla="val 22314"/>
              <a:gd name="adj2" fmla="val 509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D87468-B707-407D-8D62-2D594041691D}"/>
              </a:ext>
            </a:extLst>
          </p:cNvPr>
          <p:cNvSpPr/>
          <p:nvPr/>
        </p:nvSpPr>
        <p:spPr>
          <a:xfrm>
            <a:off x="1725786" y="1671797"/>
            <a:ext cx="918594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Parameters for n buildings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F9D1DE-5C0C-4ED5-9BFB-808C8286ACF6}"/>
              </a:ext>
            </a:extLst>
          </p:cNvPr>
          <p:cNvSpPr/>
          <p:nvPr/>
        </p:nvSpPr>
        <p:spPr>
          <a:xfrm>
            <a:off x="201333" y="1962343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Weather climate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8DE0F-B7C8-47FC-A731-B5144B0AAAEF}"/>
              </a:ext>
            </a:extLst>
          </p:cNvPr>
          <p:cNvSpPr txBox="1"/>
          <p:nvPr/>
        </p:nvSpPr>
        <p:spPr>
          <a:xfrm>
            <a:off x="1016017" y="1171890"/>
            <a:ext cx="696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Inputs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30EBD8-AAFA-4A41-A2BB-37ABE0C631EF}"/>
              </a:ext>
            </a:extLst>
          </p:cNvPr>
          <p:cNvSpPr/>
          <p:nvPr/>
        </p:nvSpPr>
        <p:spPr>
          <a:xfrm>
            <a:off x="201333" y="2988508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HVAC control settings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01AF92-BE15-48B5-A13A-7E0D667CEA40}"/>
              </a:ext>
            </a:extLst>
          </p:cNvPr>
          <p:cNvSpPr/>
          <p:nvPr/>
        </p:nvSpPr>
        <p:spPr>
          <a:xfrm>
            <a:off x="201333" y="4010798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Occupancy profiles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4D206E-8FE8-4EB3-B553-C33FF470A2E2}"/>
              </a:ext>
            </a:extLst>
          </p:cNvPr>
          <p:cNvSpPr/>
          <p:nvPr/>
        </p:nvSpPr>
        <p:spPr>
          <a:xfrm>
            <a:off x="201333" y="5007286"/>
            <a:ext cx="998291" cy="625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Activity profiles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F5B116-BF7E-4B3D-80DE-7FBE33980BDE}"/>
              </a:ext>
            </a:extLst>
          </p:cNvPr>
          <p:cNvSpPr/>
          <p:nvPr/>
        </p:nvSpPr>
        <p:spPr>
          <a:xfrm>
            <a:off x="2007370" y="5491013"/>
            <a:ext cx="998291" cy="625876"/>
          </a:xfrm>
          <a:prstGeom prst="rect">
            <a:avLst/>
          </a:prstGeom>
          <a:solidFill>
            <a:srgbClr val="1529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Demand-Response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1CC1C5-6DA9-4AE7-A3D1-03487255CB2F}"/>
              </a:ext>
            </a:extLst>
          </p:cNvPr>
          <p:cNvSpPr txBox="1"/>
          <p:nvPr/>
        </p:nvSpPr>
        <p:spPr>
          <a:xfrm>
            <a:off x="1828193" y="5036795"/>
            <a:ext cx="135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Wholesale Electricity Market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381460-4667-41D4-B459-4478475D84A4}"/>
              </a:ext>
            </a:extLst>
          </p:cNvPr>
          <p:cNvGrpSpPr/>
          <p:nvPr/>
        </p:nvGrpSpPr>
        <p:grpSpPr>
          <a:xfrm>
            <a:off x="2027844" y="2464831"/>
            <a:ext cx="998291" cy="1330757"/>
            <a:chOff x="1939952" y="2909028"/>
            <a:chExt cx="998291" cy="13307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240263-836F-47B3-B4CF-48B96070F1EF}"/>
                </a:ext>
              </a:extLst>
            </p:cNvPr>
            <p:cNvSpPr/>
            <p:nvPr/>
          </p:nvSpPr>
          <p:spPr>
            <a:xfrm>
              <a:off x="1939952" y="2909028"/>
              <a:ext cx="998291" cy="625876"/>
            </a:xfrm>
            <a:prstGeom prst="rect">
              <a:avLst/>
            </a:prstGeom>
            <a:solidFill>
              <a:srgbClr val="EA4E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Irradiance module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E828E9-05CD-4F1A-B2CE-D428BD1213A4}"/>
                </a:ext>
              </a:extLst>
            </p:cNvPr>
            <p:cNvSpPr/>
            <p:nvPr/>
          </p:nvSpPr>
          <p:spPr>
            <a:xfrm>
              <a:off x="1939952" y="3613909"/>
              <a:ext cx="998291" cy="625876"/>
            </a:xfrm>
            <a:prstGeom prst="rect">
              <a:avLst/>
            </a:prstGeom>
            <a:solidFill>
              <a:srgbClr val="EA4E1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External temperature module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287314-E38D-4E15-AD26-2E9F68D24965}"/>
              </a:ext>
            </a:extLst>
          </p:cNvPr>
          <p:cNvGrpSpPr/>
          <p:nvPr/>
        </p:nvGrpSpPr>
        <p:grpSpPr>
          <a:xfrm>
            <a:off x="3240801" y="1731780"/>
            <a:ext cx="4407313" cy="4220948"/>
            <a:chOff x="3240801" y="1731780"/>
            <a:chExt cx="3872319" cy="422094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E26D2A5-F32B-4096-83F4-1DF7953FBAF3}"/>
                </a:ext>
              </a:extLst>
            </p:cNvPr>
            <p:cNvSpPr/>
            <p:nvPr/>
          </p:nvSpPr>
          <p:spPr>
            <a:xfrm>
              <a:off x="3240801" y="1731780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078F35-0B1D-43F5-A07C-29DD45B84FB5}"/>
                </a:ext>
              </a:extLst>
            </p:cNvPr>
            <p:cNvSpPr/>
            <p:nvPr/>
          </p:nvSpPr>
          <p:spPr>
            <a:xfrm>
              <a:off x="3318398" y="1807689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2EDBEB5-5B83-4765-AF75-593547D9AE83}"/>
                </a:ext>
              </a:extLst>
            </p:cNvPr>
            <p:cNvSpPr/>
            <p:nvPr/>
          </p:nvSpPr>
          <p:spPr>
            <a:xfrm>
              <a:off x="3415674" y="1900558"/>
              <a:ext cx="3697446" cy="4052170"/>
            </a:xfrm>
            <a:prstGeom prst="rect">
              <a:avLst/>
            </a:prstGeom>
            <a:solidFill>
              <a:srgbClr val="F1F6E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B1DA88F5-96CF-473B-AC19-1A6FC3658FF8}"/>
              </a:ext>
            </a:extLst>
          </p:cNvPr>
          <p:cNvSpPr txBox="1"/>
          <p:nvPr/>
        </p:nvSpPr>
        <p:spPr>
          <a:xfrm>
            <a:off x="7925015" y="1586516"/>
            <a:ext cx="108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 number of buildings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A492C3B-BD59-4399-83E4-E858403E4052}"/>
              </a:ext>
            </a:extLst>
          </p:cNvPr>
          <p:cNvSpPr/>
          <p:nvPr/>
        </p:nvSpPr>
        <p:spPr>
          <a:xfrm>
            <a:off x="3619800" y="5228739"/>
            <a:ext cx="998291" cy="625876"/>
          </a:xfrm>
          <a:prstGeom prst="rect">
            <a:avLst/>
          </a:prstGeom>
          <a:solidFill>
            <a:srgbClr val="DCD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Control strategies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C3F0C6C-A025-4586-8D73-645E17FDBA40}"/>
              </a:ext>
            </a:extLst>
          </p:cNvPr>
          <p:cNvSpPr/>
          <p:nvPr/>
        </p:nvSpPr>
        <p:spPr>
          <a:xfrm>
            <a:off x="5781271" y="5232891"/>
            <a:ext cx="998291" cy="625876"/>
          </a:xfrm>
          <a:prstGeom prst="rect">
            <a:avLst/>
          </a:prstGeom>
          <a:solidFill>
            <a:srgbClr val="C81A5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Thermal comfort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A33D497-494A-4636-B716-C523ECBC16AF}"/>
              </a:ext>
            </a:extLst>
          </p:cNvPr>
          <p:cNvSpPr/>
          <p:nvPr/>
        </p:nvSpPr>
        <p:spPr>
          <a:xfrm>
            <a:off x="3485274" y="4379353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Occupancy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D24591-9F03-4570-A7DB-5A335C64BB0A}"/>
              </a:ext>
            </a:extLst>
          </p:cNvPr>
          <p:cNvSpPr/>
          <p:nvPr/>
        </p:nvSpPr>
        <p:spPr>
          <a:xfrm>
            <a:off x="5151391" y="4323736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Appliances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EEF2E68-0616-4DE4-8DCA-D7B4FEFE9A80}"/>
              </a:ext>
            </a:extLst>
          </p:cNvPr>
          <p:cNvSpPr/>
          <p:nvPr/>
        </p:nvSpPr>
        <p:spPr>
          <a:xfrm>
            <a:off x="3493437" y="3300767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Smart thermostat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9A950F1-FD7B-4DE5-917F-1D6A9B5F35E4}"/>
              </a:ext>
            </a:extLst>
          </p:cNvPr>
          <p:cNvSpPr/>
          <p:nvPr/>
        </p:nvSpPr>
        <p:spPr>
          <a:xfrm>
            <a:off x="6592711" y="3353924"/>
            <a:ext cx="998291" cy="626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</a:rPr>
              <a:t>Net building electrical demand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E093223-8A71-4160-97EF-52E945A4D40E}"/>
              </a:ext>
            </a:extLst>
          </p:cNvPr>
          <p:cNvSpPr/>
          <p:nvPr/>
        </p:nvSpPr>
        <p:spPr>
          <a:xfrm>
            <a:off x="4878188" y="3353924"/>
            <a:ext cx="998291" cy="625876"/>
          </a:xfrm>
          <a:prstGeom prst="rect">
            <a:avLst/>
          </a:prstGeom>
          <a:solidFill>
            <a:srgbClr val="0096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HVAC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8419DB2-2F24-431A-9617-50DC09A1736D}"/>
              </a:ext>
            </a:extLst>
          </p:cNvPr>
          <p:cNvSpPr/>
          <p:nvPr/>
        </p:nvSpPr>
        <p:spPr>
          <a:xfrm>
            <a:off x="4878188" y="2594587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Electricity Storage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78994C9-8AF6-48AD-BDBA-91E6A857E220}"/>
              </a:ext>
            </a:extLst>
          </p:cNvPr>
          <p:cNvSpPr/>
          <p:nvPr/>
        </p:nvSpPr>
        <p:spPr>
          <a:xfrm>
            <a:off x="3581686" y="2048181"/>
            <a:ext cx="998291" cy="625876"/>
          </a:xfrm>
          <a:prstGeom prst="rect">
            <a:avLst/>
          </a:prstGeom>
          <a:solidFill>
            <a:srgbClr val="0F7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PV installation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36A5D4A-4024-49BC-A9A7-C2DCFA15C9D8}"/>
              </a:ext>
            </a:extLst>
          </p:cNvPr>
          <p:cNvSpPr txBox="1"/>
          <p:nvPr/>
        </p:nvSpPr>
        <p:spPr>
          <a:xfrm>
            <a:off x="6135715" y="2003201"/>
            <a:ext cx="1356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Building envelope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100D2E8-13FD-4472-BD1C-A5C56D952ADC}"/>
              </a:ext>
            </a:extLst>
          </p:cNvPr>
          <p:cNvSpPr/>
          <p:nvPr/>
        </p:nvSpPr>
        <p:spPr>
          <a:xfrm>
            <a:off x="6090819" y="3504854"/>
            <a:ext cx="359832" cy="3405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A54037F-EC06-4CCE-96EF-131498AC24C5}"/>
              </a:ext>
            </a:extLst>
          </p:cNvPr>
          <p:cNvSpPr/>
          <p:nvPr/>
        </p:nvSpPr>
        <p:spPr>
          <a:xfrm>
            <a:off x="6090819" y="2745727"/>
            <a:ext cx="359832" cy="372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-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6C6808A-7F08-4DEE-8306-169F2A37A78A}"/>
              </a:ext>
            </a:extLst>
          </p:cNvPr>
          <p:cNvSpPr/>
          <p:nvPr/>
        </p:nvSpPr>
        <p:spPr>
          <a:xfrm>
            <a:off x="8068037" y="4066198"/>
            <a:ext cx="998291" cy="6260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</a:rPr>
              <a:t>Aggregated results for n buildings</a:t>
            </a:r>
          </a:p>
        </p:txBody>
      </p:sp>
      <p:sp>
        <p:nvSpPr>
          <p:cNvPr id="100" name="Left Brace 99">
            <a:extLst>
              <a:ext uri="{FF2B5EF4-FFF2-40B4-BE49-F238E27FC236}">
                <a16:creationId xmlns:a16="http://schemas.microsoft.com/office/drawing/2014/main" id="{2E04760C-C3BC-4EDC-9643-38023368AD2D}"/>
              </a:ext>
            </a:extLst>
          </p:cNvPr>
          <p:cNvSpPr/>
          <p:nvPr/>
        </p:nvSpPr>
        <p:spPr>
          <a:xfrm rot="5400000">
            <a:off x="7744147" y="1934956"/>
            <a:ext cx="176489" cy="2543714"/>
          </a:xfrm>
          <a:prstGeom prst="leftBrace">
            <a:avLst>
              <a:gd name="adj1" fmla="val 22314"/>
              <a:gd name="adj2" fmla="val 4401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CE925B9-05E0-46D9-9685-D5960C9828C8}"/>
              </a:ext>
            </a:extLst>
          </p:cNvPr>
          <p:cNvSpPr txBox="1"/>
          <p:nvPr/>
        </p:nvSpPr>
        <p:spPr>
          <a:xfrm>
            <a:off x="7598871" y="2797405"/>
            <a:ext cx="81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Outputs</a:t>
            </a:r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5EE0E564-7EB2-493E-A181-1605BE844B24}"/>
              </a:ext>
            </a:extLst>
          </p:cNvPr>
          <p:cNvSpPr/>
          <p:nvPr/>
        </p:nvSpPr>
        <p:spPr>
          <a:xfrm rot="5400000">
            <a:off x="4994000" y="-1180701"/>
            <a:ext cx="187100" cy="5121127"/>
          </a:xfrm>
          <a:prstGeom prst="leftBrace">
            <a:avLst>
              <a:gd name="adj1" fmla="val 22314"/>
              <a:gd name="adj2" fmla="val 4991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52F9DD8-EDC4-437E-B7F9-EB4221084637}"/>
              </a:ext>
            </a:extLst>
          </p:cNvPr>
          <p:cNvSpPr txBox="1"/>
          <p:nvPr/>
        </p:nvSpPr>
        <p:spPr>
          <a:xfrm>
            <a:off x="4491728" y="920161"/>
            <a:ext cx="119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Main model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BDEC15A-5C61-480B-AFE0-32D82CBF71D6}"/>
              </a:ext>
            </a:extLst>
          </p:cNvPr>
          <p:cNvGrpSpPr/>
          <p:nvPr/>
        </p:nvGrpSpPr>
        <p:grpSpPr>
          <a:xfrm>
            <a:off x="7623954" y="1701976"/>
            <a:ext cx="301061" cy="211427"/>
            <a:chOff x="7689522" y="1760578"/>
            <a:chExt cx="301061" cy="211427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0B02A4E-2381-4A27-A186-8933E6B8B947}"/>
                </a:ext>
              </a:extLst>
            </p:cNvPr>
            <p:cNvCxnSpPr>
              <a:cxnSpLocks/>
            </p:cNvCxnSpPr>
            <p:nvPr/>
          </p:nvCxnSpPr>
          <p:spPr>
            <a:xfrm>
              <a:off x="7689522" y="1760578"/>
              <a:ext cx="301061" cy="115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34E81E-FAB6-46E0-8E8E-947124A15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5337" y="1875951"/>
              <a:ext cx="185246" cy="96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AD6B7721-608D-4F82-83BE-61E4AABF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90440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Novelty</a:t>
            </a:r>
            <a:r>
              <a:rPr lang="en-US" sz="3600" dirty="0">
                <a:solidFill>
                  <a:srgbClr val="C61D53"/>
                </a:solidFill>
              </a:rPr>
              <a:t> (1/2)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F8BDBF2E-2E8B-4D77-B459-8E271998FE36}"/>
              </a:ext>
            </a:extLst>
          </p:cNvPr>
          <p:cNvSpPr/>
          <p:nvPr/>
        </p:nvSpPr>
        <p:spPr>
          <a:xfrm>
            <a:off x="181402" y="1275261"/>
            <a:ext cx="421801" cy="373641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5CE2F5-CCDF-4ED2-A4BF-E0ECDB5A92DE}"/>
              </a:ext>
            </a:extLst>
          </p:cNvPr>
          <p:cNvSpPr/>
          <p:nvPr/>
        </p:nvSpPr>
        <p:spPr>
          <a:xfrm>
            <a:off x="250926" y="2697628"/>
            <a:ext cx="345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15295A"/>
                </a:solidFill>
              </a:rPr>
              <a:t>interdependence</a:t>
            </a:r>
            <a:r>
              <a:rPr lang="en-US" dirty="0">
                <a:solidFill>
                  <a:srgbClr val="15295A"/>
                </a:solidFill>
              </a:rPr>
              <a:t> of decisions </a:t>
            </a:r>
            <a:r>
              <a:rPr lang="en-US" b="1" dirty="0">
                <a:solidFill>
                  <a:srgbClr val="15295A"/>
                </a:solidFill>
              </a:rPr>
              <a:t>within</a:t>
            </a:r>
            <a:r>
              <a:rPr lang="en-US" dirty="0">
                <a:solidFill>
                  <a:srgbClr val="15295A"/>
                </a:solidFill>
              </a:rPr>
              <a:t> modules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999361-07FC-460B-99F6-5199C61A21DD}"/>
              </a:ext>
            </a:extLst>
          </p:cNvPr>
          <p:cNvSpPr/>
          <p:nvPr/>
        </p:nvSpPr>
        <p:spPr>
          <a:xfrm>
            <a:off x="250926" y="3709393"/>
            <a:ext cx="345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15295A"/>
                </a:solidFill>
              </a:rPr>
              <a:t>independence</a:t>
            </a:r>
            <a:r>
              <a:rPr lang="en-US" dirty="0">
                <a:solidFill>
                  <a:srgbClr val="15295A"/>
                </a:solidFill>
              </a:rPr>
              <a:t> of decisions </a:t>
            </a:r>
            <a:r>
              <a:rPr lang="en-US" b="1" dirty="0">
                <a:solidFill>
                  <a:srgbClr val="15295A"/>
                </a:solidFill>
              </a:rPr>
              <a:t>between</a:t>
            </a:r>
            <a:r>
              <a:rPr lang="en-US" dirty="0">
                <a:solidFill>
                  <a:srgbClr val="15295A"/>
                </a:solidFill>
              </a:rPr>
              <a:t> modules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E0375D-A332-4898-BFE0-C594778C2C82}"/>
              </a:ext>
            </a:extLst>
          </p:cNvPr>
          <p:cNvSpPr/>
          <p:nvPr/>
        </p:nvSpPr>
        <p:spPr>
          <a:xfrm>
            <a:off x="250926" y="4721158"/>
            <a:ext cx="345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15295A"/>
                </a:solidFill>
              </a:rPr>
              <a:t>hierarchical dependence</a:t>
            </a:r>
            <a:r>
              <a:rPr lang="en-US" dirty="0">
                <a:solidFill>
                  <a:srgbClr val="15295A"/>
                </a:solidFill>
              </a:rPr>
              <a:t> of modules on components embodying </a:t>
            </a:r>
            <a:r>
              <a:rPr lang="en-US" u="sng" dirty="0">
                <a:solidFill>
                  <a:srgbClr val="15295A"/>
                </a:solidFill>
              </a:rPr>
              <a:t>standards</a:t>
            </a:r>
            <a:r>
              <a:rPr lang="en-US" dirty="0">
                <a:solidFill>
                  <a:srgbClr val="15295A"/>
                </a:solidFill>
              </a:rPr>
              <a:t> &amp; </a:t>
            </a:r>
            <a:r>
              <a:rPr lang="en-US" u="sng" dirty="0">
                <a:solidFill>
                  <a:srgbClr val="15295A"/>
                </a:solidFill>
              </a:rPr>
              <a:t>design rules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13CD6C-0882-48C1-857F-088417D872F3}"/>
              </a:ext>
            </a:extLst>
          </p:cNvPr>
          <p:cNvSpPr txBox="1"/>
          <p:nvPr/>
        </p:nvSpPr>
        <p:spPr>
          <a:xfrm>
            <a:off x="250925" y="1432256"/>
            <a:ext cx="3347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295A"/>
                </a:solidFill>
              </a:rPr>
              <a:t>main </a:t>
            </a:r>
            <a:r>
              <a:rPr lang="en-US" sz="2000" b="1" dirty="0">
                <a:solidFill>
                  <a:srgbClr val="15295A"/>
                </a:solidFill>
              </a:rPr>
              <a:t>principles</a:t>
            </a:r>
            <a:r>
              <a:rPr lang="en-US" sz="2000" dirty="0">
                <a:solidFill>
                  <a:srgbClr val="15295A"/>
                </a:solidFill>
              </a:rPr>
              <a:t> of </a:t>
            </a:r>
            <a:r>
              <a:rPr lang="en-US" sz="2000" b="1" dirty="0">
                <a:solidFill>
                  <a:srgbClr val="15295A"/>
                </a:solidFill>
              </a:rPr>
              <a:t>component</a:t>
            </a:r>
            <a:r>
              <a:rPr lang="en-US" sz="2000" dirty="0">
                <a:solidFill>
                  <a:srgbClr val="15295A"/>
                </a:solidFill>
              </a:rPr>
              <a:t>- &amp; </a:t>
            </a:r>
            <a:r>
              <a:rPr lang="en-US" sz="2000" b="1" dirty="0">
                <a:solidFill>
                  <a:srgbClr val="15295A"/>
                </a:solidFill>
              </a:rPr>
              <a:t>modular</a:t>
            </a:r>
            <a:r>
              <a:rPr lang="en-US" sz="2000" dirty="0">
                <a:solidFill>
                  <a:srgbClr val="15295A"/>
                </a:solidFill>
              </a:rPr>
              <a:t>-based system modeling approach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3825FD-639F-4DC4-997B-8E3E27D6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>
          <a:xfrm>
            <a:off x="3822616" y="2413239"/>
            <a:ext cx="4918712" cy="2847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84A8AA-921E-46CF-BCEE-80900E1A3C61}"/>
              </a:ext>
            </a:extLst>
          </p:cNvPr>
          <p:cNvSpPr txBox="1"/>
          <p:nvPr/>
        </p:nvSpPr>
        <p:spPr>
          <a:xfrm>
            <a:off x="4572000" y="1660131"/>
            <a:ext cx="315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C61D53"/>
                </a:solidFill>
              </a:rPr>
              <a:t>Modular</a:t>
            </a:r>
            <a:r>
              <a:rPr lang="en-US" sz="2800" i="1" dirty="0">
                <a:solidFill>
                  <a:srgbClr val="C61D53"/>
                </a:solidFill>
              </a:rPr>
              <a:t> structure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6C7F27-FBB6-4E19-A75D-0D60035D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7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ED800-551F-42D9-ABA5-739094418EFE}"/>
              </a:ext>
            </a:extLst>
          </p:cNvPr>
          <p:cNvSpPr txBox="1"/>
          <p:nvPr/>
        </p:nvSpPr>
        <p:spPr>
          <a:xfrm>
            <a:off x="292963" y="6232124"/>
            <a:ext cx="2405849" cy="625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6B96-5239-4F26-BB9F-76868AA55643}"/>
              </a:ext>
            </a:extLst>
          </p:cNvPr>
          <p:cNvSpPr txBox="1"/>
          <p:nvPr/>
        </p:nvSpPr>
        <p:spPr>
          <a:xfrm>
            <a:off x="292963" y="128540"/>
            <a:ext cx="885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61D53"/>
                </a:solidFill>
              </a:rPr>
              <a:t>Novelty </a:t>
            </a:r>
            <a:r>
              <a:rPr lang="en-US" sz="3600" dirty="0">
                <a:solidFill>
                  <a:srgbClr val="C61D53"/>
                </a:solidFill>
              </a:rPr>
              <a:t>(2/2)</a:t>
            </a:r>
            <a:endParaRPr lang="en-US" sz="3600" b="1" dirty="0">
              <a:solidFill>
                <a:srgbClr val="C61D53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44024D-C13E-4179-B3A5-9B3A76FA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5285" r="9043" b="4960"/>
          <a:stretch/>
        </p:blipFill>
        <p:spPr>
          <a:xfrm>
            <a:off x="3504502" y="1269810"/>
            <a:ext cx="5591262" cy="43207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AD9567-17F3-434C-8615-CB855963D92F}"/>
              </a:ext>
            </a:extLst>
          </p:cNvPr>
          <p:cNvSpPr/>
          <p:nvPr/>
        </p:nvSpPr>
        <p:spPr>
          <a:xfrm>
            <a:off x="292963" y="1427856"/>
            <a:ext cx="343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5295A"/>
                </a:solidFill>
              </a:rPr>
              <a:t>Incremental </a:t>
            </a:r>
            <a:r>
              <a:rPr lang="en-US" dirty="0">
                <a:solidFill>
                  <a:srgbClr val="15295A"/>
                </a:solidFill>
              </a:rPr>
              <a:t>modeling: </a:t>
            </a:r>
          </a:p>
          <a:p>
            <a:pPr algn="ctr">
              <a:buClr>
                <a:srgbClr val="C61D53"/>
              </a:buClr>
            </a:pPr>
            <a:r>
              <a:rPr lang="en-US" b="1" dirty="0">
                <a:solidFill>
                  <a:srgbClr val="15295A"/>
                </a:solidFill>
              </a:rPr>
              <a:t>sub-models</a:t>
            </a:r>
            <a:r>
              <a:rPr lang="en-US" dirty="0">
                <a:solidFill>
                  <a:srgbClr val="15295A"/>
                </a:solidFill>
              </a:rPr>
              <a:t> in multiple levels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0E2FD8-BA60-41E4-BF5F-AE19F0AA1FB9}"/>
              </a:ext>
            </a:extLst>
          </p:cNvPr>
          <p:cNvSpPr/>
          <p:nvPr/>
        </p:nvSpPr>
        <p:spPr>
          <a:xfrm>
            <a:off x="292962" y="2391477"/>
            <a:ext cx="343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5295A"/>
                </a:solidFill>
              </a:rPr>
              <a:t>Control </a:t>
            </a:r>
            <a:r>
              <a:rPr lang="en-US" dirty="0">
                <a:solidFill>
                  <a:srgbClr val="15295A"/>
                </a:solidFill>
              </a:rPr>
              <a:t>capabilities: </a:t>
            </a:r>
            <a:r>
              <a:rPr lang="en-US" b="1" dirty="0">
                <a:solidFill>
                  <a:srgbClr val="15295A"/>
                </a:solidFill>
              </a:rPr>
              <a:t>managing </a:t>
            </a:r>
            <a:r>
              <a:rPr lang="en-US" dirty="0">
                <a:solidFill>
                  <a:srgbClr val="15295A"/>
                </a:solidFill>
              </a:rPr>
              <a:t>the</a:t>
            </a:r>
            <a:r>
              <a:rPr lang="en-US" b="1" dirty="0">
                <a:solidFill>
                  <a:srgbClr val="15295A"/>
                </a:solidFill>
              </a:rPr>
              <a:t> complexity </a:t>
            </a:r>
            <a:r>
              <a:rPr lang="en-US" dirty="0">
                <a:solidFill>
                  <a:srgbClr val="15295A"/>
                </a:solidFill>
              </a:rPr>
              <a:t>of large systems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EF8979-C5A8-4385-AD96-46F1627BD52B}"/>
              </a:ext>
            </a:extLst>
          </p:cNvPr>
          <p:cNvSpPr/>
          <p:nvPr/>
        </p:nvSpPr>
        <p:spPr>
          <a:xfrm>
            <a:off x="292963" y="3355098"/>
            <a:ext cx="343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5295A"/>
                </a:solidFill>
              </a:rPr>
              <a:t>Realistic representations </a:t>
            </a:r>
            <a:r>
              <a:rPr lang="en-US" dirty="0">
                <a:solidFill>
                  <a:srgbClr val="15295A"/>
                </a:solidFill>
              </a:rPr>
              <a:t>of</a:t>
            </a:r>
            <a:r>
              <a:rPr lang="en-US" b="1" dirty="0">
                <a:solidFill>
                  <a:srgbClr val="15295A"/>
                </a:solidFill>
              </a:rPr>
              <a:t> </a:t>
            </a:r>
            <a:r>
              <a:rPr lang="en-US" dirty="0">
                <a:solidFill>
                  <a:srgbClr val="15295A"/>
                </a:solidFill>
              </a:rPr>
              <a:t>dynamic systems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9D5B6-1627-48DE-8C3F-EF253E80FCA3}"/>
              </a:ext>
            </a:extLst>
          </p:cNvPr>
          <p:cNvSpPr/>
          <p:nvPr/>
        </p:nvSpPr>
        <p:spPr>
          <a:xfrm>
            <a:off x="292962" y="4314825"/>
            <a:ext cx="3431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61D5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95A"/>
                </a:solidFill>
              </a:rPr>
              <a:t>Fast development &amp; simulations: </a:t>
            </a:r>
            <a:r>
              <a:rPr lang="en-US" b="1" dirty="0">
                <a:solidFill>
                  <a:srgbClr val="15295A"/>
                </a:solidFill>
              </a:rPr>
              <a:t>computational efficiency</a:t>
            </a:r>
            <a:endParaRPr lang="en-US" dirty="0">
              <a:solidFill>
                <a:srgbClr val="15295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C1A6D9-C56D-4FF6-A155-1D2661C64539}"/>
              </a:ext>
            </a:extLst>
          </p:cNvPr>
          <p:cNvSpPr txBox="1"/>
          <p:nvPr/>
        </p:nvSpPr>
        <p:spPr>
          <a:xfrm>
            <a:off x="46139" y="5625846"/>
            <a:ext cx="905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61D53"/>
                </a:solidFill>
              </a:rPr>
              <a:t>Wide</a:t>
            </a:r>
            <a:r>
              <a:rPr lang="en-US" sz="2400" b="1" dirty="0">
                <a:solidFill>
                  <a:srgbClr val="C61D53"/>
                </a:solidFill>
              </a:rPr>
              <a:t> </a:t>
            </a:r>
            <a:r>
              <a:rPr lang="en-US" sz="2400" dirty="0">
                <a:solidFill>
                  <a:srgbClr val="C61D53"/>
                </a:solidFill>
              </a:rPr>
              <a:t>range</a:t>
            </a:r>
            <a:r>
              <a:rPr lang="en-US" sz="2400" b="1" dirty="0">
                <a:solidFill>
                  <a:srgbClr val="C61D53"/>
                </a:solidFill>
              </a:rPr>
              <a:t> </a:t>
            </a:r>
            <a:r>
              <a:rPr lang="en-US" sz="2400" dirty="0">
                <a:solidFill>
                  <a:srgbClr val="C61D53"/>
                </a:solidFill>
              </a:rPr>
              <a:t>of</a:t>
            </a:r>
            <a:r>
              <a:rPr lang="en-US" sz="2400" b="1" dirty="0">
                <a:solidFill>
                  <a:srgbClr val="C61D53"/>
                </a:solidFill>
              </a:rPr>
              <a:t> applications </a:t>
            </a:r>
            <a:r>
              <a:rPr lang="en-US" sz="2400" dirty="0">
                <a:solidFill>
                  <a:srgbClr val="C61D53"/>
                </a:solidFill>
              </a:rPr>
              <a:t>on Europe’s energy transition towards </a:t>
            </a:r>
            <a:r>
              <a:rPr lang="en-US" sz="2400" b="1" dirty="0">
                <a:solidFill>
                  <a:srgbClr val="C61D53"/>
                </a:solidFill>
              </a:rPr>
              <a:t>2050</a:t>
            </a:r>
            <a:endParaRPr lang="en-US" sz="2400" b="1" i="1" dirty="0">
              <a:solidFill>
                <a:srgbClr val="C61D53"/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5A7E2C-1559-46B0-A129-3CFCFF7A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" y="6208489"/>
            <a:ext cx="775992" cy="625876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37E9BAB6-6EC5-4813-99DE-CBF57EA08863}"/>
              </a:ext>
            </a:extLst>
          </p:cNvPr>
          <p:cNvSpPr/>
          <p:nvPr/>
        </p:nvSpPr>
        <p:spPr>
          <a:xfrm rot="5400000">
            <a:off x="2398522" y="5081485"/>
            <a:ext cx="600578" cy="558591"/>
          </a:xfrm>
          <a:prstGeom prst="bentArrow">
            <a:avLst/>
          </a:prstGeom>
          <a:solidFill>
            <a:srgbClr val="C61D53"/>
          </a:solidFill>
          <a:ln>
            <a:solidFill>
              <a:srgbClr val="C61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40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8497</TotalTime>
  <Words>2421</Words>
  <Application>Microsoft Office PowerPoint</Application>
  <PresentationFormat>On-screen Show (4:3)</PresentationFormat>
  <Paragraphs>598</Paragraphs>
  <Slides>46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Courier New</vt:lpstr>
      <vt:lpstr>Frutiger LT Com 45 Light</vt:lpstr>
      <vt:lpstr>Gabriola</vt:lpstr>
      <vt:lpstr>Tahoma</vt:lpstr>
      <vt:lpstr>Times New Roman</vt:lpstr>
      <vt:lpstr>Trebuchet MS</vt:lpstr>
      <vt:lpstr>Office Theme</vt:lpstr>
      <vt:lpstr>1_Office Theme</vt:lpstr>
      <vt:lpstr>Exploring the impact of Demand-Response actions on thermal comfort and energy costs in the residential sector in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Stavrakas</dc:creator>
  <cp:lastModifiedBy>Vassilis Stavrakas</cp:lastModifiedBy>
  <cp:revision>2821</cp:revision>
  <dcterms:created xsi:type="dcterms:W3CDTF">2019-06-08T16:37:18Z</dcterms:created>
  <dcterms:modified xsi:type="dcterms:W3CDTF">2019-10-11T23:22:47Z</dcterms:modified>
</cp:coreProperties>
</file>